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67" r:id="rId7"/>
    <p:sldId id="259" r:id="rId8"/>
    <p:sldId id="262" r:id="rId9"/>
    <p:sldId id="260" r:id="rId10"/>
    <p:sldId id="263" r:id="rId11"/>
    <p:sldId id="265" r:id="rId12"/>
    <p:sldId id="268" r:id="rId13"/>
    <p:sldId id="269"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FF5"/>
    <a:srgbClr val="B5E7F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9821EB-FD1B-491A-866D-60D2CFFE81E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114840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821EB-FD1B-491A-866D-60D2CFFE81E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107775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821EB-FD1B-491A-866D-60D2CFFE81E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215402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509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solidFill>
                  <a:prstClr val="black"/>
                </a:solidFill>
              </a:rPr>
              <a:pPr/>
              <a:t>1/8/2026</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0251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solidFill>
                  <a:prstClr val="black"/>
                </a:solidFill>
              </a:rPr>
              <a:pPr/>
              <a:t>1/8/2026</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7713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black"/>
                </a:solidFill>
              </a:rPr>
              <a:pPr/>
              <a:t>1/8/2026</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96025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black"/>
                </a:solidFill>
              </a:rPr>
              <a:pPr/>
              <a:t>1/8/2026</a:t>
            </a:fld>
            <a:endParaRPr>
              <a:solidFill>
                <a:prstClr val="black"/>
              </a:solidFill>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7683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solidFill>
                  <a:prstClr val="black"/>
                </a:solidFill>
              </a:rPr>
              <a:pPr/>
              <a:t>1/8/2026</a:t>
            </a:fld>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41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2" name="Date Placeholder 1"/>
          <p:cNvSpPr>
            <a:spLocks noGrp="1"/>
          </p:cNvSpPr>
          <p:nvPr>
            <p:ph type="dt" sz="half" idx="10"/>
          </p:nvPr>
        </p:nvSpPr>
        <p:spPr/>
        <p:txBody>
          <a:bodyPr/>
          <a:lstStyle/>
          <a:p>
            <a:fld id="{8DDF5F92-E675-4B36-9A60-69A962A68675}" type="datetime1">
              <a:rPr lang="en-US">
                <a:solidFill>
                  <a:prstClr val="black"/>
                </a:solidFill>
              </a:rPr>
              <a:pPr/>
              <a:t>1/8/2026</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7322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solidFill>
                  <a:prstClr val="black"/>
                </a:solidFill>
              </a:rPr>
              <a:pPr/>
              <a:t>1/8/2026</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590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9821EB-FD1B-491A-866D-60D2CFFE81E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24954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solidFill>
                  <a:prstClr val="black"/>
                </a:solidFill>
              </a:rPr>
              <a:pPr/>
              <a:t>1/8/2026</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51019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black"/>
                </a:solidFill>
              </a:rPr>
              <a:pPr/>
              <a:t>1/8/2026</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2184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black"/>
                </a:solidFill>
              </a:rPr>
              <a:pPr/>
              <a:t>1/8/2026</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7344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45620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DA60BA0E-20D0-4E7C-B286-26C960A6788F}"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22473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3669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EB37DED6-D4C7-42EE-AB49-D2E39E64FDE4}"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16070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EB37DED6-D4C7-42EE-AB49-D2E39E64FDE4}"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139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4" name="Footer Placeholder 3"/>
          <p:cNvSpPr>
            <a:spLocks noGrp="1"/>
          </p:cNvSpPr>
          <p:nvPr>
            <p:ph type="ftr" sz="quarter" idx="11"/>
          </p:nvPr>
        </p:nvSpPr>
        <p:spPr/>
        <p:txBody>
          <a:bodyPr/>
          <a:lstStyle/>
          <a:p>
            <a:endParaRPr>
              <a:solidFill>
                <a:srgbClr val="000000">
                  <a:lumMod val="50000"/>
                  <a:lumOff val="50000"/>
                </a:srgbClr>
              </a:solidFill>
            </a:endParaRPr>
          </a:p>
        </p:txBody>
      </p:sp>
      <p:sp>
        <p:nvSpPr>
          <p:cNvPr id="5" name="Slide Number Placeholder 4"/>
          <p:cNvSpPr>
            <a:spLocks noGrp="1"/>
          </p:cNvSpPr>
          <p:nvPr>
            <p:ph type="sldNum" sz="quarter" idx="12"/>
          </p:nvPr>
        </p:nvSpPr>
        <p:spPr/>
        <p:txBody>
          <a:bodyPr/>
          <a:lstStyle/>
          <a:p>
            <a:fld id="{EB37DED6-D4C7-42EE-AB49-D2E39E64FDE4}"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5251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EB37DED6-D4C7-42EE-AB49-D2E39E64FDE4}"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32933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821EB-FD1B-491A-866D-60D2CFFE81EF}"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4227226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18264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87664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130178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solidFill>
                  <a:srgbClr val="000000">
                    <a:lumMod val="50000"/>
                    <a:lumOff val="50000"/>
                  </a:srgbClr>
                </a:solidFill>
              </a:rPr>
              <a:pPr/>
              <a:t>1/8/2026</a:t>
            </a:fld>
            <a:endParaRPr>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a:solidFill>
                  <a:srgbClr val="000000">
                    <a:lumMod val="50000"/>
                    <a:lumOff val="50000"/>
                  </a:srgbClr>
                </a:solidFill>
              </a:rPr>
              <a:pPr/>
              <a:t>‹#›</a:t>
            </a:fld>
            <a:endParaRPr>
              <a:solidFill>
                <a:srgbClr val="000000">
                  <a:lumMod val="50000"/>
                  <a:lumOff val="50000"/>
                </a:srgbClr>
              </a:solidFill>
            </a:endParaRPr>
          </a:p>
        </p:txBody>
      </p:sp>
    </p:spTree>
    <p:extLst>
      <p:ext uri="{BB962C8B-B14F-4D97-AF65-F5344CB8AC3E}">
        <p14:creationId xmlns:p14="http://schemas.microsoft.com/office/powerpoint/2010/main" val="144094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59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184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61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782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12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8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9821EB-FD1B-491A-866D-60D2CFFE81E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178182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804611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50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455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825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859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gradFill flip="none" rotWithShape="1">
            <a:gsLst>
              <a:gs pos="0">
                <a:schemeClr val="bg1"/>
              </a:gs>
              <a:gs pos="56000">
                <a:schemeClr val="bg2">
                  <a:lumMod val="40000"/>
                  <a:lumOff val="60000"/>
                </a:schemeClr>
              </a:gs>
              <a:gs pos="100000">
                <a:schemeClr val="bg2">
                  <a:lumMod val="20000"/>
                  <a:lumOff val="80000"/>
                </a:scheme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7" name="Date Placeholder 6"/>
          <p:cNvSpPr>
            <a:spLocks noGrp="1"/>
          </p:cNvSpPr>
          <p:nvPr>
            <p:ph type="dt" sz="half" idx="10"/>
          </p:nvPr>
        </p:nvSpPr>
        <p:spPr/>
        <p:txBody>
          <a:bodyPr/>
          <a:lstStyle/>
          <a:p>
            <a:fld id="{7F03E7ED-526C-43D7-BA41-7DEE51FD568E}" type="datetime1">
              <a:rPr lang="en-US" smtClean="0">
                <a:solidFill>
                  <a:prstClr val="black"/>
                </a:solidFill>
              </a:rPr>
              <a:pPr/>
              <a:t>1/8/2026</a:t>
            </a:fld>
            <a:endParaRPr lang="en-US" dirty="0">
              <a:solidFill>
                <a:prstClr val="black"/>
              </a:solidFill>
            </a:endParaRPr>
          </a:p>
        </p:txBody>
      </p:sp>
      <p:sp>
        <p:nvSpPr>
          <p:cNvPr id="20" name="Footer Placeholder 19"/>
          <p:cNvSpPr>
            <a:spLocks noGrp="1"/>
          </p:cNvSpPr>
          <p:nvPr>
            <p:ph type="ftr" sz="quarter" idx="11"/>
          </p:nvPr>
        </p:nvSpPr>
        <p:spPr/>
        <p:txBody>
          <a:bodyPr/>
          <a:lstStyle/>
          <a:p>
            <a:endParaRPr lang="en-US" dirty="0">
              <a:solidFill>
                <a:prstClr val="black"/>
              </a:solidFill>
            </a:endParaRPr>
          </a:p>
        </p:txBody>
      </p:sp>
      <p:sp>
        <p:nvSpPr>
          <p:cNvPr id="10" name="Slide Number Placeholder 9"/>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2" name="Subtitle 21"/>
          <p:cNvSpPr>
            <a:spLocks noGrp="1"/>
          </p:cNvSpPr>
          <p:nvPr>
            <p:ph type="subTitle" idx="1"/>
          </p:nvPr>
        </p:nvSpPr>
        <p:spPr>
          <a:xfrm>
            <a:off x="6012180" y="1850064"/>
            <a:ext cx="57734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4" name="Title 13"/>
          <p:cNvSpPr>
            <a:spLocks noGrp="1"/>
          </p:cNvSpPr>
          <p:nvPr>
            <p:ph type="ctrTitle"/>
          </p:nvPr>
        </p:nvSpPr>
        <p:spPr>
          <a:xfrm>
            <a:off x="6012180" y="359898"/>
            <a:ext cx="5773420" cy="1472184"/>
          </a:xfrm>
        </p:spPr>
        <p:txBody>
          <a:bodyPr anchor="b"/>
          <a:lstStyle>
            <a:lvl1pPr algn="l">
              <a:defRPr/>
            </a:lvl1pPr>
            <a:extLst/>
          </a:lstStyle>
          <a:p>
            <a:r>
              <a:rPr kumimoji="0" lang="en-US"/>
              <a:t>Click to edit Master title style</a:t>
            </a:r>
            <a:endParaRPr kumimoji="0"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5864352" cy="6851904"/>
          </a:xfrm>
          <a:prstGeom prst="rect">
            <a:avLst/>
          </a:prstGeom>
        </p:spPr>
      </p:pic>
    </p:spTree>
    <p:extLst>
      <p:ext uri="{BB962C8B-B14F-4D97-AF65-F5344CB8AC3E}">
        <p14:creationId xmlns:p14="http://schemas.microsoft.com/office/powerpoint/2010/main" val="22442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965177-F084-49E7-ADEE-00812B3D582B}" type="datetime1">
              <a:rPr lang="en-US" smtClean="0">
                <a:solidFill>
                  <a:prstClr val="black"/>
                </a:solidFill>
              </a:rPr>
              <a:pPr/>
              <a:t>1/8/2026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98841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1422400" y="-54"/>
            <a:ext cx="1076545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Text Placeholder 2"/>
          <p:cNvSpPr>
            <a:spLocks noGrp="1"/>
          </p:cNvSpPr>
          <p:nvPr>
            <p:ph type="body" idx="1"/>
          </p:nvPr>
        </p:nvSpPr>
        <p:spPr>
          <a:xfrm>
            <a:off x="1805940" y="1066800"/>
            <a:ext cx="10166316"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2" name="Title 1"/>
          <p:cNvSpPr>
            <a:spLocks noGrp="1"/>
          </p:cNvSpPr>
          <p:nvPr>
            <p:ph type="title"/>
          </p:nvPr>
        </p:nvSpPr>
        <p:spPr>
          <a:xfrm>
            <a:off x="1805940" y="2600325"/>
            <a:ext cx="10166316" cy="2286000"/>
          </a:xfrm>
        </p:spPr>
        <p:txBody>
          <a:bodyPr anchor="t"/>
          <a:lstStyle>
            <a:lvl1pPr algn="l">
              <a:lnSpc>
                <a:spcPts val="4500"/>
              </a:lnSpc>
              <a:buNone/>
              <a:defRPr sz="4000" b="1" cap="all"/>
            </a:lvl1pPr>
            <a:extLst/>
          </a:lstStyle>
          <a:p>
            <a:r>
              <a:rPr kumimoji="0" lang="en-US"/>
              <a:t>Click to edit Master title style</a:t>
            </a:r>
          </a:p>
        </p:txBody>
      </p:sp>
      <p:sp>
        <p:nvSpPr>
          <p:cNvPr id="7" name="Date Placeholder 6"/>
          <p:cNvSpPr>
            <a:spLocks noGrp="1"/>
          </p:cNvSpPr>
          <p:nvPr>
            <p:ph type="dt" sz="half" idx="10"/>
          </p:nvPr>
        </p:nvSpPr>
        <p:spPr/>
        <p:txBody>
          <a:bodyPr/>
          <a:lstStyle/>
          <a:p>
            <a:fld id="{D67C39ED-27B9-4997-BF90-3A238D0607E9}" type="datetime1">
              <a:rPr lang="en-US" smtClean="0">
                <a:solidFill>
                  <a:prstClr val="black"/>
                </a:solidFill>
              </a:rPr>
              <a:pPr/>
              <a:t>1/8/2026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13" name="Slide Number Placeholder 12"/>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spTree>
    <p:extLst>
      <p:ext uri="{BB962C8B-B14F-4D97-AF65-F5344CB8AC3E}">
        <p14:creationId xmlns:p14="http://schemas.microsoft.com/office/powerpoint/2010/main" val="122206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AC4FCC-F745-44A0-B2E4-C91714F31EB6}" type="datetime1">
              <a:rPr lang="en-US" smtClean="0">
                <a:solidFill>
                  <a:prstClr val="black"/>
                </a:solidFill>
              </a:rPr>
              <a:pPr/>
              <a:t>1/8/2026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Tree>
    <p:extLst>
      <p:ext uri="{BB962C8B-B14F-4D97-AF65-F5344CB8AC3E}">
        <p14:creationId xmlns:p14="http://schemas.microsoft.com/office/powerpoint/2010/main" val="316413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79D0EA4-DCC4-4D4C-953F-F31E92EE505C}" type="datetime1">
              <a:rPr lang="en-US" smtClean="0">
                <a:solidFill>
                  <a:prstClr val="black"/>
                </a:solidFill>
              </a:rPr>
              <a:pPr/>
              <a:t>1/8/2026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Tree>
    <p:extLst>
      <p:ext uri="{BB962C8B-B14F-4D97-AF65-F5344CB8AC3E}">
        <p14:creationId xmlns:p14="http://schemas.microsoft.com/office/powerpoint/2010/main" val="4468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9821EB-FD1B-491A-866D-60D2CFFE81EF}"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259550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542F08-6BA5-45A1-80AB-C11AC921B6C6}" type="datetime1">
              <a:rPr lang="en-US" smtClean="0">
                <a:solidFill>
                  <a:prstClr val="black"/>
                </a:solidFill>
              </a:rPr>
              <a:pPr/>
              <a:t>1/8/2026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Tree>
    <p:extLst>
      <p:ext uri="{BB962C8B-B14F-4D97-AF65-F5344CB8AC3E}">
        <p14:creationId xmlns:p14="http://schemas.microsoft.com/office/powerpoint/2010/main" val="878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D82A9-7CD7-4D15-868B-D8AF30864858}" type="datetime1">
              <a:rPr lang="en-US" smtClean="0">
                <a:solidFill>
                  <a:prstClr val="black"/>
                </a:solidFill>
              </a:rPr>
              <a:pPr/>
              <a:t>1/8/2026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14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B6BC6A-4AB7-47F1-904A-90BC8DD816B4}" type="datetime1">
              <a:rPr lang="en-US" smtClean="0">
                <a:solidFill>
                  <a:prstClr val="black"/>
                </a:solidFill>
              </a:rPr>
              <a:pPr/>
              <a:t>1/8/2026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0" y="1406964"/>
            <a:ext cx="108712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2" name="Title 1"/>
          <p:cNvSpPr>
            <a:spLocks noGrp="1"/>
          </p:cNvSpPr>
          <p:nvPr>
            <p:ph type="title"/>
          </p:nvPr>
        </p:nvSpPr>
        <p:spPr>
          <a:xfrm>
            <a:off x="609600" y="216778"/>
            <a:ext cx="10871200" cy="1162050"/>
          </a:xfrm>
          <a:ln>
            <a:noFill/>
          </a:ln>
        </p:spPr>
        <p:txBody>
          <a:bodyPr anchor="b"/>
          <a:lstStyle>
            <a:lvl1pPr algn="l">
              <a:lnSpc>
                <a:spcPts val="2000"/>
              </a:lnSpc>
              <a:buNone/>
              <a:defRPr sz="2200" b="1" cap="all" baseline="0"/>
            </a:lvl1pPr>
            <a:extLst/>
          </a:lstStyle>
          <a:p>
            <a:r>
              <a:rPr kumimoji="0" lang="en-US"/>
              <a:t>Click to edit Master title style</a:t>
            </a:r>
          </a:p>
        </p:txBody>
      </p:sp>
    </p:spTree>
    <p:extLst>
      <p:ext uri="{BB962C8B-B14F-4D97-AF65-F5344CB8AC3E}">
        <p14:creationId xmlns:p14="http://schemas.microsoft.com/office/powerpoint/2010/main" val="84464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80BC9A-EBF0-4E12-A1D3-DD221366B0A1}" type="datetime1">
              <a:rPr lang="en-US" smtClean="0">
                <a:solidFill>
                  <a:prstClr val="black"/>
                </a:solidFill>
              </a:rPr>
              <a:pPr/>
              <a:t>1/8/2026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A5300F"/>
              </a:buClr>
              <a:buSzPct val="80000"/>
              <a:buFont typeface="Wingdings 2"/>
              <a:buNone/>
            </a:pPr>
            <a:endParaRPr lang="en-US" sz="3200" dirty="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Tree>
    <p:extLst>
      <p:ext uri="{BB962C8B-B14F-4D97-AF65-F5344CB8AC3E}">
        <p14:creationId xmlns:p14="http://schemas.microsoft.com/office/powerpoint/2010/main" val="4878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BF403F-04F5-4D09-800D-7870715B9ED9}" type="datetime1">
              <a:rPr lang="en-US" smtClean="0">
                <a:solidFill>
                  <a:prstClr val="black"/>
                </a:solidFill>
              </a:rPr>
              <a:pPr/>
              <a:t>1/8/2026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407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77687C-0397-4298-B160-26D34EC67BB0}" type="datetime1">
              <a:rPr lang="en-US" smtClean="0">
                <a:solidFill>
                  <a:prstClr val="black"/>
                </a:solidFill>
              </a:rPr>
              <a:pPr/>
              <a:t>1/8/2026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Tree>
    <p:extLst>
      <p:ext uri="{BB962C8B-B14F-4D97-AF65-F5344CB8AC3E}">
        <p14:creationId xmlns:p14="http://schemas.microsoft.com/office/powerpoint/2010/main" val="81165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57092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347276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757096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9332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9821EB-FD1B-491A-866D-60D2CFFE81EF}"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37380192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148552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58886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106656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4547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81908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675376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92831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21EB-FD1B-491A-866D-60D2CFFE81EF}"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353781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821EB-FD1B-491A-866D-60D2CFFE81E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396517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821EB-FD1B-491A-866D-60D2CFFE81EF}"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1B109C-F411-4C97-8221-E40FD317DDAA}" type="slidenum">
              <a:rPr lang="en-GB" smtClean="0"/>
              <a:t>‹#›</a:t>
            </a:fld>
            <a:endParaRPr lang="en-GB"/>
          </a:p>
        </p:txBody>
      </p:sp>
    </p:spTree>
    <p:extLst>
      <p:ext uri="{BB962C8B-B14F-4D97-AF65-F5344CB8AC3E}">
        <p14:creationId xmlns:p14="http://schemas.microsoft.com/office/powerpoint/2010/main" val="26279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821EB-FD1B-491A-866D-60D2CFFE81EF}" type="datetimeFigureOut">
              <a:rPr lang="en-GB" smtClean="0"/>
              <a:t>08/01/2026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B109C-F411-4C97-8221-E40FD317DDAA}" type="slidenum">
              <a:rPr lang="en-GB" smtClean="0"/>
              <a:t>‹#›</a:t>
            </a:fld>
            <a:endParaRPr lang="en-GB"/>
          </a:p>
        </p:txBody>
      </p:sp>
    </p:spTree>
    <p:extLst>
      <p:ext uri="{BB962C8B-B14F-4D97-AF65-F5344CB8AC3E}">
        <p14:creationId xmlns:p14="http://schemas.microsoft.com/office/powerpoint/2010/main" val="183776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solidFill>
                <a:prstClr val="white"/>
              </a:solidFill>
            </a:endParaRPr>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solidFill>
                  <a:prstClr val="black"/>
                </a:solidFill>
              </a:rPr>
              <a:pPr/>
              <a:t>1/8/2026</a:t>
            </a:fld>
            <a:endParaRPr>
              <a:solidFill>
                <a:prstClr val="black"/>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prstClr val="black"/>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7154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1218987"/>
            <a:endParaRPr sz="2400">
              <a:solidFill>
                <a:srgbClr val="FFFFFF"/>
              </a:solidFill>
            </a:endParaRPr>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pPr defTabSz="1218987"/>
            <a:fld id="{2DD204D1-F9BD-4643-8480-6EA41EB484F1}" type="datetimeFigureOut">
              <a:rPr lang="en-US" smtClean="0">
                <a:solidFill>
                  <a:srgbClr val="000000">
                    <a:lumMod val="50000"/>
                    <a:lumOff val="50000"/>
                  </a:srgbClr>
                </a:solidFill>
              </a:rPr>
              <a:pPr defTabSz="1218987"/>
              <a:t>1/8/2026</a:t>
            </a:fld>
            <a:endParaRPr lang="en-US">
              <a:solidFill>
                <a:srgbClr val="000000">
                  <a:lumMod val="50000"/>
                  <a:lumOff val="50000"/>
                </a:srgbClr>
              </a:solidFill>
            </a:endParaRPr>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defTabSz="1218987"/>
            <a:endParaRPr lang="en-GB">
              <a:solidFill>
                <a:srgbClr val="000000">
                  <a:lumMod val="50000"/>
                  <a:lumOff val="50000"/>
                </a:srgbClr>
              </a:solidFill>
            </a:endParaRPr>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defTabSz="1218987"/>
            <a:fld id="{EB37DED6-D4C7-42EE-AB49-D2E39E64FDE4}" type="slidenum">
              <a:rPr lang="en-GB" smtClean="0">
                <a:solidFill>
                  <a:srgbClr val="000000">
                    <a:lumMod val="50000"/>
                    <a:lumOff val="50000"/>
                  </a:srgbClr>
                </a:solidFill>
              </a:rPr>
              <a:pPr defTabSz="1218987"/>
              <a:t>‹#›</a:t>
            </a:fld>
            <a:endParaRPr lang="en-GB">
              <a:solidFill>
                <a:srgbClr val="000000">
                  <a:lumMod val="50000"/>
                  <a:lumOff val="50000"/>
                </a:srgbClr>
              </a:solidFill>
            </a:endParaRPr>
          </a:p>
        </p:txBody>
      </p:sp>
    </p:spTree>
    <p:extLst>
      <p:ext uri="{BB962C8B-B14F-4D97-AF65-F5344CB8AC3E}">
        <p14:creationId xmlns:p14="http://schemas.microsoft.com/office/powerpoint/2010/main" val="321143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6E94-E460-48DE-B6C5-7B7450F50BC1}" type="datetimeFigureOut">
              <a:rPr lang="en-US" smtClean="0">
                <a:solidFill>
                  <a:prstClr val="black">
                    <a:tint val="75000"/>
                  </a:prstClr>
                </a:solidFill>
              </a:rPr>
              <a:pPr/>
              <a:t>1/8/2026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24F1-1AA0-4661-BDBE-A01FC7C57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0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12188952" cy="6858000"/>
            <a:chOff x="0" y="0"/>
            <a:chExt cx="12188952" cy="6858000"/>
          </a:xfrm>
        </p:grpSpPr>
        <p:sp>
          <p:nvSpPr>
            <p:cNvPr id="2" name="Rectangle 1"/>
            <p:cNvSpPr/>
            <p:nvPr userDrawn="1"/>
          </p:nvSpPr>
          <p:spPr>
            <a:xfrm>
              <a:off x="0" y="0"/>
              <a:ext cx="12188952" cy="6858000"/>
            </a:xfrm>
            <a:prstGeom prst="rect">
              <a:avLst/>
            </a:prstGeom>
            <a:solidFill>
              <a:schemeClr val="bg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445079" cy="6858000"/>
            </a:xfrm>
            <a:prstGeom prst="rect">
              <a:avLst/>
            </a:prstGeom>
          </p:spPr>
        </p:pic>
      </p:gr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1"/>
                </a:solidFill>
              </a:defRPr>
            </a:lvl1pPr>
            <a:extLst/>
          </a:lstStyle>
          <a:p>
            <a:fld id="{7157590A-740B-4548-A79B-F8E5167210D0}" type="datetime1">
              <a:rPr lang="en-US" smtClean="0">
                <a:solidFill>
                  <a:prstClr val="black"/>
                </a:solidFill>
              </a:rPr>
              <a:pPr/>
              <a:t>1/8/2026</a:t>
            </a:fld>
            <a:endParaRPr lang="en-US" dirty="0">
              <a:solidFill>
                <a:prstClr val="black"/>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1"/>
                </a:solidFill>
                <a:effectLst/>
              </a:defRPr>
            </a:lvl1pPr>
            <a:extLst/>
          </a:lstStyle>
          <a:p>
            <a:endParaRPr lang="en-US" dirty="0">
              <a:solidFill>
                <a:prstClr val="black"/>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1"/>
                </a:solidFill>
                <a:effectLst/>
              </a:defRPr>
            </a:lvl1pPr>
            <a:extLst/>
          </a:lstStyle>
          <a:p>
            <a:fld id="{401CF334-2D5C-4859-84A6-CA7E6E43FAEB}" type="slidenum">
              <a:rPr lang="en-US" smtClean="0">
                <a:solidFill>
                  <a:prstClr val="black"/>
                </a:solidFill>
              </a:rPr>
              <a:pPr/>
              <a:t>‹#›</a:t>
            </a:fld>
            <a:endParaRPr lang="en-US" dirty="0">
              <a:solidFill>
                <a:prstClr val="black"/>
              </a:solidFill>
            </a:endParaRP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endParaRPr kumimoji="0" lang="en-US" dirty="0"/>
          </a:p>
        </p:txBody>
      </p:sp>
      <p:sp>
        <p:nvSpPr>
          <p:cNvPr id="7"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8"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8988494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0" kern="1200">
          <a:solidFill>
            <a:schemeClr val="accent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ABF86-AAB1-4424-817A-F6C7A98A8215}" type="datetimeFigureOut">
              <a:rPr lang="en-GB" smtClean="0">
                <a:solidFill>
                  <a:srgbClr val="000000">
                    <a:tint val="75000"/>
                  </a:srgbClr>
                </a:solidFill>
              </a:rPr>
              <a:pPr/>
              <a:t>08/01/2026</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AEF09-A3B1-4AC5-A1C6-9827F0A3C88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2020328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www.bbc.co.uk/bitesize/ks2/science/physical_processes/circuits_conductors/play/" TargetMode="Externa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www.brightersound.com/both-sides-now/"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
            <a:ext cx="12192000" cy="6858001"/>
          </a:xfrm>
          <a:prstGeom prst="rect">
            <a:avLst/>
          </a:prstGeom>
        </p:spPr>
      </p:pic>
      <p:pic>
        <p:nvPicPr>
          <p:cNvPr id="5" name="Picture 4"/>
          <p:cNvPicPr>
            <a:picLocks noChangeAspect="1"/>
          </p:cNvPicPr>
          <p:nvPr/>
        </p:nvPicPr>
        <p:blipFill>
          <a:blip r:embed="rId3"/>
          <a:stretch>
            <a:fillRect/>
          </a:stretch>
        </p:blipFill>
        <p:spPr>
          <a:xfrm>
            <a:off x="1782692" y="-137863"/>
            <a:ext cx="3255546" cy="1896020"/>
          </a:xfrm>
          <a:prstGeom prst="rect">
            <a:avLst/>
          </a:prstGeom>
        </p:spPr>
      </p:pic>
      <p:pic>
        <p:nvPicPr>
          <p:cNvPr id="6" name="Picture 5"/>
          <p:cNvPicPr>
            <a:picLocks noChangeAspect="1"/>
          </p:cNvPicPr>
          <p:nvPr/>
        </p:nvPicPr>
        <p:blipFill>
          <a:blip r:embed="rId4"/>
          <a:stretch>
            <a:fillRect/>
          </a:stretch>
        </p:blipFill>
        <p:spPr>
          <a:xfrm>
            <a:off x="4618645" y="-98033"/>
            <a:ext cx="5261304" cy="1889924"/>
          </a:xfrm>
          <a:prstGeom prst="rect">
            <a:avLst/>
          </a:prstGeom>
        </p:spPr>
      </p:pic>
    </p:spTree>
    <p:extLst>
      <p:ext uri="{BB962C8B-B14F-4D97-AF65-F5344CB8AC3E}">
        <p14:creationId xmlns:p14="http://schemas.microsoft.com/office/powerpoint/2010/main" val="232505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365125"/>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2">
                    <a:lumMod val="50000"/>
                  </a:schemeClr>
                </a:solidFill>
                <a:latin typeface="+mj-lt"/>
                <a:ea typeface="+mj-ea"/>
                <a:cs typeface="+mj-cs"/>
              </a:defRPr>
            </a:lvl1pPr>
          </a:lstStyle>
          <a:p>
            <a:r>
              <a:rPr lang="en-GB" b="1" u="sng" dirty="0">
                <a:solidFill>
                  <a:srgbClr val="3691AA">
                    <a:lumMod val="50000"/>
                  </a:srgbClr>
                </a:solidFill>
              </a:rPr>
              <a:t>Religious Education</a:t>
            </a:r>
          </a:p>
        </p:txBody>
      </p:sp>
      <p:sp>
        <p:nvSpPr>
          <p:cNvPr id="8" name="Content Placeholder 3"/>
          <p:cNvSpPr txBox="1">
            <a:spLocks/>
          </p:cNvSpPr>
          <p:nvPr/>
        </p:nvSpPr>
        <p:spPr>
          <a:xfrm>
            <a:off x="6172200" y="1825625"/>
            <a:ext cx="5181600" cy="4351338"/>
          </a:xfrm>
          <a:prstGeom prst="rect">
            <a:avLst/>
          </a:prstGeom>
        </p:spPr>
        <p:txBody>
          <a:bodyPr>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Font typeface="Arial" pitchFamily="34" charset="0"/>
              <a:buNone/>
            </a:pPr>
            <a:endParaRPr lang="en-GB" dirty="0">
              <a:solidFill>
                <a:srgbClr val="3691AA">
                  <a:lumMod val="75000"/>
                </a:srgbClr>
              </a:solidFill>
            </a:endParaRPr>
          </a:p>
        </p:txBody>
      </p:sp>
      <p:sp>
        <p:nvSpPr>
          <p:cNvPr id="3" name="Rectangle 2"/>
          <p:cNvSpPr/>
          <p:nvPr/>
        </p:nvSpPr>
        <p:spPr>
          <a:xfrm>
            <a:off x="6096000" y="2715311"/>
            <a:ext cx="5758247" cy="707886"/>
          </a:xfrm>
          <a:prstGeom prst="rect">
            <a:avLst/>
          </a:prstGeom>
        </p:spPr>
        <p:txBody>
          <a:bodyPr wrap="square">
            <a:spAutoFit/>
          </a:bodyPr>
          <a:lstStyle/>
          <a:p>
            <a:endParaRPr lang="en-GB" sz="2000" dirty="0">
              <a:solidFill>
                <a:prstClr val="black"/>
              </a:solidFill>
            </a:endParaRPr>
          </a:p>
          <a:p>
            <a:endParaRPr lang="en-GB" sz="2000" dirty="0">
              <a:solidFill>
                <a:prstClr val="black"/>
              </a:solidFill>
            </a:endParaRPr>
          </a:p>
        </p:txBody>
      </p:sp>
      <p:sp>
        <p:nvSpPr>
          <p:cNvPr id="4" name="Rectangle 3"/>
          <p:cNvSpPr/>
          <p:nvPr/>
        </p:nvSpPr>
        <p:spPr>
          <a:xfrm>
            <a:off x="461319" y="2136339"/>
            <a:ext cx="11104605" cy="3046988"/>
          </a:xfrm>
          <a:prstGeom prst="rect">
            <a:avLst/>
          </a:prstGeom>
        </p:spPr>
        <p:txBody>
          <a:bodyPr wrap="square">
            <a:spAutoFit/>
          </a:bodyPr>
          <a:lstStyle/>
          <a:p>
            <a:pPr>
              <a:spcAft>
                <a:spcPts val="0"/>
              </a:spcAft>
            </a:pPr>
            <a:r>
              <a:rPr lang="en-GB" sz="2400" dirty="0">
                <a:latin typeface="Times New Roman" panose="02020603050405020304" pitchFamily="18" charset="0"/>
                <a:ea typeface="Times New Roman" panose="02020603050405020304" pitchFamily="18" charset="0"/>
              </a:rPr>
              <a:t>We will cover two topics this term. This half term’s RE topic is called Galilee to Jerusalem, and will focus on John’s Gospel. The children will learn about Jesus’ seven miracles and seven I am statements. They will all contribute to our class floor books as we reflect on what we have discussed during the lessons.</a:t>
            </a:r>
          </a:p>
          <a:p>
            <a:pPr>
              <a:spcAft>
                <a:spcPts val="0"/>
              </a:spcAft>
            </a:pPr>
            <a:r>
              <a:rPr lang="en-GB" sz="2400" dirty="0">
                <a:latin typeface="Times New Roman" panose="02020603050405020304" pitchFamily="18" charset="0"/>
                <a:ea typeface="Times New Roman" panose="02020603050405020304" pitchFamily="18" charset="0"/>
              </a:rPr>
              <a:t> </a:t>
            </a:r>
          </a:p>
          <a:p>
            <a:pPr>
              <a:spcAft>
                <a:spcPts val="0"/>
              </a:spcAft>
            </a:pPr>
            <a:r>
              <a:rPr lang="en-GB" sz="2400" dirty="0">
                <a:latin typeface="Times New Roman" panose="02020603050405020304" pitchFamily="18" charset="0"/>
                <a:ea typeface="Times New Roman" panose="02020603050405020304" pitchFamily="18" charset="0"/>
              </a:rPr>
              <a:t>In the second half term, we will focus on Holy Week and the lead up to Easter. The children will also attend an afternoon of reflection and Easter Activities at Langley Free Church.</a:t>
            </a:r>
            <a:endParaRPr lang="en-GB"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40563" y="4768005"/>
            <a:ext cx="2642028" cy="2041407"/>
          </a:xfrm>
          <a:prstGeom prst="rect">
            <a:avLst/>
          </a:prstGeom>
        </p:spPr>
      </p:pic>
    </p:spTree>
    <p:extLst>
      <p:ext uri="{BB962C8B-B14F-4D97-AF65-F5344CB8AC3E}">
        <p14:creationId xmlns:p14="http://schemas.microsoft.com/office/powerpoint/2010/main" val="13386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1135702"/>
            <a:ext cx="12192000" cy="3208687"/>
          </a:xfrm>
          <a:custGeom>
            <a:avLst/>
            <a:gdLst>
              <a:gd name="connsiteX0" fmla="*/ 0 w 9880270"/>
              <a:gd name="connsiteY0" fmla="*/ 2101933 h 2101933"/>
              <a:gd name="connsiteX1" fmla="*/ 1270660 w 9880270"/>
              <a:gd name="connsiteY1" fmla="*/ 771896 h 2101933"/>
              <a:gd name="connsiteX2" fmla="*/ 3135085 w 9880270"/>
              <a:gd name="connsiteY2" fmla="*/ 570016 h 2101933"/>
              <a:gd name="connsiteX3" fmla="*/ 4785756 w 9880270"/>
              <a:gd name="connsiteY3" fmla="*/ 1638795 h 2101933"/>
              <a:gd name="connsiteX4" fmla="*/ 6056415 w 9880270"/>
              <a:gd name="connsiteY4" fmla="*/ 1900052 h 2101933"/>
              <a:gd name="connsiteX5" fmla="*/ 7992093 w 9880270"/>
              <a:gd name="connsiteY5" fmla="*/ 1282535 h 2101933"/>
              <a:gd name="connsiteX6" fmla="*/ 9880270 w 9880270"/>
              <a:gd name="connsiteY6" fmla="*/ 0 h 2101933"/>
              <a:gd name="connsiteX0" fmla="*/ 0 w 9880270"/>
              <a:gd name="connsiteY0" fmla="*/ 2101933 h 2101933"/>
              <a:gd name="connsiteX1" fmla="*/ 1270660 w 9880270"/>
              <a:gd name="connsiteY1" fmla="*/ 771896 h 2101933"/>
              <a:gd name="connsiteX2" fmla="*/ 3135085 w 9880270"/>
              <a:gd name="connsiteY2" fmla="*/ 570016 h 2101933"/>
              <a:gd name="connsiteX3" fmla="*/ 4785756 w 9880270"/>
              <a:gd name="connsiteY3" fmla="*/ 1638795 h 2101933"/>
              <a:gd name="connsiteX4" fmla="*/ 7992093 w 9880270"/>
              <a:gd name="connsiteY4" fmla="*/ 1282535 h 2101933"/>
              <a:gd name="connsiteX5" fmla="*/ 9880270 w 9880270"/>
              <a:gd name="connsiteY5" fmla="*/ 0 h 2101933"/>
              <a:gd name="connsiteX0" fmla="*/ 0 w 9880270"/>
              <a:gd name="connsiteY0" fmla="*/ 2101933 h 2101933"/>
              <a:gd name="connsiteX1" fmla="*/ 1270660 w 9880270"/>
              <a:gd name="connsiteY1" fmla="*/ 771896 h 2101933"/>
              <a:gd name="connsiteX2" fmla="*/ 3135085 w 9880270"/>
              <a:gd name="connsiteY2" fmla="*/ 570016 h 2101933"/>
              <a:gd name="connsiteX3" fmla="*/ 4785756 w 9880270"/>
              <a:gd name="connsiteY3" fmla="*/ 1638795 h 2101933"/>
              <a:gd name="connsiteX4" fmla="*/ 9880270 w 9880270"/>
              <a:gd name="connsiteY4" fmla="*/ 0 h 2101933"/>
              <a:gd name="connsiteX0" fmla="*/ 0 w 9880270"/>
              <a:gd name="connsiteY0" fmla="*/ 2101933 h 2101933"/>
              <a:gd name="connsiteX1" fmla="*/ 1270660 w 9880270"/>
              <a:gd name="connsiteY1" fmla="*/ 771896 h 2101933"/>
              <a:gd name="connsiteX2" fmla="*/ 3135085 w 9880270"/>
              <a:gd name="connsiteY2" fmla="*/ 570016 h 2101933"/>
              <a:gd name="connsiteX3" fmla="*/ 5655039 w 9880270"/>
              <a:gd name="connsiteY3" fmla="*/ 1867395 h 2101933"/>
              <a:gd name="connsiteX4" fmla="*/ 9880270 w 9880270"/>
              <a:gd name="connsiteY4" fmla="*/ 0 h 2101933"/>
              <a:gd name="connsiteX0" fmla="*/ 0 w 9880270"/>
              <a:gd name="connsiteY0" fmla="*/ 2101933 h 2101933"/>
              <a:gd name="connsiteX1" fmla="*/ 1270660 w 9880270"/>
              <a:gd name="connsiteY1" fmla="*/ 771896 h 2101933"/>
              <a:gd name="connsiteX2" fmla="*/ 3135085 w 9880270"/>
              <a:gd name="connsiteY2" fmla="*/ 570016 h 2101933"/>
              <a:gd name="connsiteX3" fmla="*/ 5655039 w 9880270"/>
              <a:gd name="connsiteY3" fmla="*/ 1867395 h 2101933"/>
              <a:gd name="connsiteX4" fmla="*/ 9880270 w 9880270"/>
              <a:gd name="connsiteY4" fmla="*/ 0 h 2101933"/>
              <a:gd name="connsiteX0" fmla="*/ 0 w 9880270"/>
              <a:gd name="connsiteY0" fmla="*/ 2101933 h 2101933"/>
              <a:gd name="connsiteX1" fmla="*/ 1270660 w 9880270"/>
              <a:gd name="connsiteY1" fmla="*/ 771896 h 2101933"/>
              <a:gd name="connsiteX2" fmla="*/ 5655039 w 9880270"/>
              <a:gd name="connsiteY2" fmla="*/ 1867395 h 2101933"/>
              <a:gd name="connsiteX3" fmla="*/ 9880270 w 9880270"/>
              <a:gd name="connsiteY3" fmla="*/ 0 h 2101933"/>
              <a:gd name="connsiteX0" fmla="*/ 0 w 9880270"/>
              <a:gd name="connsiteY0" fmla="*/ 2101933 h 2217717"/>
              <a:gd name="connsiteX1" fmla="*/ 5655039 w 9880270"/>
              <a:gd name="connsiteY1" fmla="*/ 1867395 h 2217717"/>
              <a:gd name="connsiteX2" fmla="*/ 9880270 w 9880270"/>
              <a:gd name="connsiteY2" fmla="*/ 0 h 2217717"/>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3063215"/>
              <a:gd name="connsiteX1" fmla="*/ 5655039 w 9880270"/>
              <a:gd name="connsiteY1" fmla="*/ 2712893 h 3063215"/>
              <a:gd name="connsiteX2" fmla="*/ 9880270 w 9880270"/>
              <a:gd name="connsiteY2" fmla="*/ 845498 h 3063215"/>
              <a:gd name="connsiteX0" fmla="*/ 0 w 9880270"/>
              <a:gd name="connsiteY0" fmla="*/ 2947431 h 2947431"/>
              <a:gd name="connsiteX1" fmla="*/ 5655039 w 9880270"/>
              <a:gd name="connsiteY1" fmla="*/ 2712893 h 2947431"/>
              <a:gd name="connsiteX2" fmla="*/ 9880270 w 9880270"/>
              <a:gd name="connsiteY2" fmla="*/ 845498 h 2947431"/>
              <a:gd name="connsiteX0" fmla="*/ 0 w 9880270"/>
              <a:gd name="connsiteY0" fmla="*/ 2947431 h 3017693"/>
              <a:gd name="connsiteX1" fmla="*/ 5655039 w 9880270"/>
              <a:gd name="connsiteY1" fmla="*/ 3017693 h 3017693"/>
              <a:gd name="connsiteX2" fmla="*/ 9880270 w 9880270"/>
              <a:gd name="connsiteY2" fmla="*/ 845498 h 3017693"/>
              <a:gd name="connsiteX0" fmla="*/ 0 w 9880270"/>
              <a:gd name="connsiteY0" fmla="*/ 2947431 h 3017693"/>
              <a:gd name="connsiteX1" fmla="*/ 5655039 w 9880270"/>
              <a:gd name="connsiteY1" fmla="*/ 3017693 h 3017693"/>
              <a:gd name="connsiteX2" fmla="*/ 9880270 w 9880270"/>
              <a:gd name="connsiteY2" fmla="*/ 845498 h 3017693"/>
              <a:gd name="connsiteX0" fmla="*/ 0 w 9880270"/>
              <a:gd name="connsiteY0" fmla="*/ 2947431 h 3017693"/>
              <a:gd name="connsiteX1" fmla="*/ 5655039 w 9880270"/>
              <a:gd name="connsiteY1" fmla="*/ 3017693 h 3017693"/>
              <a:gd name="connsiteX2" fmla="*/ 9880270 w 9880270"/>
              <a:gd name="connsiteY2" fmla="*/ 845498 h 3017693"/>
              <a:gd name="connsiteX0" fmla="*/ 0 w 9880270"/>
              <a:gd name="connsiteY0" fmla="*/ 2947431 h 3017693"/>
              <a:gd name="connsiteX1" fmla="*/ 5655039 w 9880270"/>
              <a:gd name="connsiteY1" fmla="*/ 3017693 h 3017693"/>
              <a:gd name="connsiteX2" fmla="*/ 9880270 w 9880270"/>
              <a:gd name="connsiteY2" fmla="*/ 845498 h 3017693"/>
              <a:gd name="connsiteX0" fmla="*/ 0 w 9880270"/>
              <a:gd name="connsiteY0" fmla="*/ 2947431 h 3398693"/>
              <a:gd name="connsiteX1" fmla="*/ 6208220 w 9880270"/>
              <a:gd name="connsiteY1" fmla="*/ 3398693 h 3398693"/>
              <a:gd name="connsiteX2" fmla="*/ 9880270 w 9880270"/>
              <a:gd name="connsiteY2" fmla="*/ 845498 h 3398693"/>
              <a:gd name="connsiteX0" fmla="*/ 0 w 9880270"/>
              <a:gd name="connsiteY0" fmla="*/ 2947431 h 2947431"/>
              <a:gd name="connsiteX1" fmla="*/ 5417962 w 9880270"/>
              <a:gd name="connsiteY1" fmla="*/ 2560493 h 2947431"/>
              <a:gd name="connsiteX2" fmla="*/ 9880270 w 9880270"/>
              <a:gd name="connsiteY2" fmla="*/ 845498 h 2947431"/>
              <a:gd name="connsiteX0" fmla="*/ 0 w 9880270"/>
              <a:gd name="connsiteY0" fmla="*/ 2947431 h 2947431"/>
              <a:gd name="connsiteX1" fmla="*/ 5417962 w 9880270"/>
              <a:gd name="connsiteY1" fmla="*/ 2560493 h 2947431"/>
              <a:gd name="connsiteX2" fmla="*/ 9880270 w 9880270"/>
              <a:gd name="connsiteY2" fmla="*/ 845498 h 2947431"/>
              <a:gd name="connsiteX0" fmla="*/ 0 w 9880270"/>
              <a:gd name="connsiteY0" fmla="*/ 2947431 h 2947431"/>
              <a:gd name="connsiteX1" fmla="*/ 5417962 w 9880270"/>
              <a:gd name="connsiteY1" fmla="*/ 2560493 h 2947431"/>
              <a:gd name="connsiteX2" fmla="*/ 9880270 w 9880270"/>
              <a:gd name="connsiteY2" fmla="*/ 845498 h 2947431"/>
              <a:gd name="connsiteX0" fmla="*/ 0 w 9880270"/>
              <a:gd name="connsiteY0" fmla="*/ 2947431 h 3208687"/>
              <a:gd name="connsiteX1" fmla="*/ 5417962 w 9880270"/>
              <a:gd name="connsiteY1" fmla="*/ 2560493 h 3208687"/>
              <a:gd name="connsiteX2" fmla="*/ 9880270 w 9880270"/>
              <a:gd name="connsiteY2" fmla="*/ 845498 h 3208687"/>
            </a:gdLst>
            <a:ahLst/>
            <a:cxnLst>
              <a:cxn ang="0">
                <a:pos x="connsiteX0" y="connsiteY0"/>
              </a:cxn>
              <a:cxn ang="0">
                <a:pos x="connsiteX1" y="connsiteY1"/>
              </a:cxn>
              <a:cxn ang="0">
                <a:pos x="connsiteX2" y="connsiteY2"/>
              </a:cxn>
            </a:cxnLst>
            <a:rect l="l" t="t" r="r" b="b"/>
            <a:pathLst>
              <a:path w="9880270" h="3208687">
                <a:moveTo>
                  <a:pt x="0" y="2947431"/>
                </a:moveTo>
                <a:cubicBezTo>
                  <a:pt x="1473710" y="0"/>
                  <a:pt x="4011405" y="2061729"/>
                  <a:pt x="5417962" y="2560493"/>
                </a:cubicBezTo>
                <a:cubicBezTo>
                  <a:pt x="7056340" y="3208687"/>
                  <a:pt x="9065226" y="1703491"/>
                  <a:pt x="9880270" y="845498"/>
                </a:cubicBezTo>
              </a:path>
            </a:pathLst>
          </a:custGeom>
          <a:ln w="19050">
            <a:solidFill>
              <a:srgbClr val="9B9B9B">
                <a:alpha val="4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 name="TextBox 2"/>
          <p:cNvSpPr txBox="1"/>
          <p:nvPr/>
        </p:nvSpPr>
        <p:spPr>
          <a:xfrm>
            <a:off x="2228850" y="1512627"/>
            <a:ext cx="869149" cy="2246769"/>
          </a:xfrm>
          <a:prstGeom prst="rect">
            <a:avLst/>
          </a:prstGeom>
          <a:noFill/>
        </p:spPr>
        <p:txBody>
          <a:bodyPr wrap="none" rtlCol="0">
            <a:spAutoFit/>
            <a:scene3d>
              <a:camera prst="obliqueBottomLeft">
                <a:rot lat="0" lon="0" rev="900000"/>
              </a:camera>
              <a:lightRig rig="threePt" dir="t"/>
            </a:scene3d>
          </a:bodyPr>
          <a:lstStyle/>
          <a:p>
            <a:pPr algn="ctr"/>
            <a:r>
              <a:rPr lang="en-US" sz="14000" dirty="0">
                <a:ln w="31750">
                  <a:solidFill>
                    <a:srgbClr val="4BACC6">
                      <a:lumMod val="75000"/>
                    </a:srgbClr>
                  </a:solidFill>
                </a:ln>
                <a:gradFill>
                  <a:gsLst>
                    <a:gs pos="0">
                      <a:prstClr val="white"/>
                    </a:gs>
                    <a:gs pos="85000">
                      <a:srgbClr val="D7E5F5"/>
                    </a:gs>
                  </a:gsLst>
                  <a:lin ang="5400000" scaled="1"/>
                </a:gradFill>
                <a:effectLst>
                  <a:glow rad="139700">
                    <a:srgbClr val="4BACC6">
                      <a:satMod val="175000"/>
                      <a:alpha val="40000"/>
                    </a:srgbClr>
                  </a:glow>
                  <a:outerShdw blurRad="101600" dist="381000" dir="8100000" algn="tr" rotWithShape="0">
                    <a:prstClr val="black">
                      <a:alpha val="18000"/>
                    </a:prstClr>
                  </a:outerShdw>
                </a:effectLst>
                <a:latin typeface="Impact" pitchFamily="34" charset="0"/>
              </a:rPr>
              <a:t>1</a:t>
            </a:r>
          </a:p>
        </p:txBody>
      </p:sp>
      <p:sp>
        <p:nvSpPr>
          <p:cNvPr id="4" name="TextBox 3"/>
          <p:cNvSpPr txBox="1"/>
          <p:nvPr/>
        </p:nvSpPr>
        <p:spPr>
          <a:xfrm>
            <a:off x="3697406" y="2126776"/>
            <a:ext cx="1085554" cy="2246769"/>
          </a:xfrm>
          <a:prstGeom prst="rect">
            <a:avLst/>
          </a:prstGeom>
          <a:noFill/>
          <a:effectLst>
            <a:glow rad="139700">
              <a:schemeClr val="accent6">
                <a:satMod val="175000"/>
                <a:alpha val="40000"/>
              </a:schemeClr>
            </a:glow>
          </a:effectLst>
        </p:spPr>
        <p:txBody>
          <a:bodyPr wrap="none" rtlCol="0">
            <a:spAutoFit/>
            <a:scene3d>
              <a:camera prst="obliqueBottomLeft">
                <a:rot lat="0" lon="0" rev="20999999"/>
              </a:camera>
              <a:lightRig rig="threePt" dir="t"/>
            </a:scene3d>
          </a:bodyPr>
          <a:lstStyle/>
          <a:p>
            <a:pPr algn="ctr"/>
            <a:r>
              <a:rPr lang="en-US" sz="14000" dirty="0">
                <a:ln w="31750">
                  <a:solidFill>
                    <a:srgbClr val="F79646">
                      <a:lumMod val="75000"/>
                    </a:srgbClr>
                  </a:solidFill>
                </a:ln>
                <a:gradFill>
                  <a:gsLst>
                    <a:gs pos="0">
                      <a:prstClr val="white"/>
                    </a:gs>
                    <a:gs pos="85000">
                      <a:srgbClr val="D7E5F5"/>
                    </a:gs>
                  </a:gsLst>
                  <a:lin ang="5400000" scaled="1"/>
                </a:gradFill>
                <a:effectLst>
                  <a:glow rad="139700">
                    <a:srgbClr val="F79646">
                      <a:satMod val="175000"/>
                      <a:alpha val="40000"/>
                    </a:srgbClr>
                  </a:glow>
                  <a:outerShdw blurRad="101600" dist="381000" dir="8100000" algn="tr" rotWithShape="0">
                    <a:prstClr val="black">
                      <a:alpha val="18000"/>
                    </a:prstClr>
                  </a:outerShdw>
                </a:effectLst>
                <a:latin typeface="Impact" pitchFamily="34" charset="0"/>
              </a:rPr>
              <a:t>2</a:t>
            </a:r>
          </a:p>
        </p:txBody>
      </p:sp>
      <p:sp>
        <p:nvSpPr>
          <p:cNvPr id="5" name="TextBox 4"/>
          <p:cNvSpPr txBox="1"/>
          <p:nvPr/>
        </p:nvSpPr>
        <p:spPr>
          <a:xfrm>
            <a:off x="5198660" y="1512627"/>
            <a:ext cx="1176925" cy="2246769"/>
          </a:xfrm>
          <a:prstGeom prst="rect">
            <a:avLst/>
          </a:prstGeom>
          <a:noFill/>
          <a:effectLst>
            <a:glow rad="228600">
              <a:schemeClr val="accent3">
                <a:satMod val="175000"/>
                <a:alpha val="40000"/>
              </a:schemeClr>
            </a:glow>
          </a:effectLst>
        </p:spPr>
        <p:txBody>
          <a:bodyPr wrap="none" rtlCol="0">
            <a:spAutoFit/>
            <a:scene3d>
              <a:camera prst="obliqueBottomLeft">
                <a:rot lat="0" lon="0" rev="300000"/>
              </a:camera>
              <a:lightRig rig="threePt" dir="t"/>
            </a:scene3d>
          </a:bodyPr>
          <a:lstStyle/>
          <a:p>
            <a:pPr algn="ctr"/>
            <a:r>
              <a:rPr lang="en-US" sz="14000" dirty="0">
                <a:ln w="31750">
                  <a:solidFill>
                    <a:srgbClr val="9BBB59">
                      <a:lumMod val="75000"/>
                    </a:srgbClr>
                  </a:solidFill>
                </a:ln>
                <a:gradFill>
                  <a:gsLst>
                    <a:gs pos="0">
                      <a:prstClr val="white"/>
                    </a:gs>
                    <a:gs pos="85000">
                      <a:srgbClr val="D7E5F5"/>
                    </a:gs>
                  </a:gsLst>
                  <a:lin ang="5400000" scaled="1"/>
                </a:gradFill>
                <a:effectLst>
                  <a:glow rad="139700">
                    <a:srgbClr val="9BBB59">
                      <a:satMod val="175000"/>
                      <a:alpha val="40000"/>
                    </a:srgbClr>
                  </a:glow>
                  <a:outerShdw blurRad="101600" dist="381000" dir="8100000" algn="tr" rotWithShape="0">
                    <a:prstClr val="black">
                      <a:alpha val="18000"/>
                    </a:prstClr>
                  </a:outerShdw>
                </a:effectLst>
                <a:latin typeface="Impact" pitchFamily="34" charset="0"/>
              </a:rPr>
              <a:t>3</a:t>
            </a:r>
          </a:p>
        </p:txBody>
      </p:sp>
      <p:sp>
        <p:nvSpPr>
          <p:cNvPr id="6" name="Title 1"/>
          <p:cNvSpPr txBox="1">
            <a:spLocks/>
          </p:cNvSpPr>
          <p:nvPr/>
        </p:nvSpPr>
        <p:spPr>
          <a:xfrm>
            <a:off x="838200" y="365125"/>
            <a:ext cx="10515600" cy="8458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a:solidFill>
                  <a:prstClr val="black"/>
                </a:solidFill>
              </a:rPr>
              <a:t>Maths</a:t>
            </a:r>
            <a:endParaRPr lang="en-GB" b="1" u="sng" dirty="0">
              <a:solidFill>
                <a:prstClr val="black"/>
              </a:solidFill>
            </a:endParaRPr>
          </a:p>
        </p:txBody>
      </p:sp>
      <p:sp>
        <p:nvSpPr>
          <p:cNvPr id="7" name="Content Placeholder 2"/>
          <p:cNvSpPr txBox="1">
            <a:spLocks/>
          </p:cNvSpPr>
          <p:nvPr/>
        </p:nvSpPr>
        <p:spPr>
          <a:xfrm>
            <a:off x="838200" y="1301578"/>
            <a:ext cx="5181600" cy="487538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prstClr val="black"/>
                </a:solidFill>
              </a:rPr>
              <a:t>This term Year 6 will be focusing on consolidating our understanding of place value, ordering numbers and rounding numbers up and down.</a:t>
            </a:r>
          </a:p>
          <a:p>
            <a:r>
              <a:rPr lang="en-GB" sz="2400" dirty="0">
                <a:solidFill>
                  <a:prstClr val="black"/>
                </a:solidFill>
              </a:rPr>
              <a:t>We will also develop our understanding of both the written and mental strategies for addition, subtraction, multiplication and division. </a:t>
            </a:r>
          </a:p>
          <a:p>
            <a:r>
              <a:rPr lang="en-GB" sz="2400" dirty="0">
                <a:solidFill>
                  <a:prstClr val="black"/>
                </a:solidFill>
              </a:rPr>
              <a:t>There will be a focus on fractions, decimals and percentages, where the children will be identifying the links and relationships between them. </a:t>
            </a:r>
          </a:p>
          <a:p>
            <a:r>
              <a:rPr lang="en-GB" sz="2400" dirty="0">
                <a:solidFill>
                  <a:prstClr val="black"/>
                </a:solidFill>
              </a:rPr>
              <a:t>We will discuss and sort two and three dimensional shapes according to their properties. There will be a special focus on quadrilaterals. We will be finding the area and perimeter of triangles and </a:t>
            </a:r>
            <a:r>
              <a:rPr lang="en-GB" sz="2400" dirty="0"/>
              <a:t>parallelograms.</a:t>
            </a:r>
            <a:r>
              <a:rPr lang="en-GB" sz="2000" dirty="0"/>
              <a:t> </a:t>
            </a:r>
            <a:r>
              <a:rPr lang="en-GB" sz="2400" dirty="0">
                <a:solidFill>
                  <a:prstClr val="black"/>
                </a:solidFill>
              </a:rPr>
              <a:t>The children will also be introduced to simple algebraic calculations. </a:t>
            </a:r>
          </a:p>
        </p:txBody>
      </p:sp>
      <p:sp>
        <p:nvSpPr>
          <p:cNvPr id="8" name="Content Placeholder 3"/>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prstClr val="black"/>
                </a:solidFill>
              </a:rPr>
              <a:t>During the course of the school year we will be focusing on the application of times tables, up to and including the 12 times table. We ask that you practise times tables with your children, ensuring that they can respond confidently – even when asked at random. This will support your child in all areas of mathematics.</a:t>
            </a:r>
          </a:p>
          <a:p>
            <a:pPr marL="0" indent="0">
              <a:buFont typeface="Arial" panose="020B0604020202020204" pitchFamily="34" charset="0"/>
              <a:buNone/>
            </a:pPr>
            <a:endParaRPr lang="en-GB" dirty="0">
              <a:solidFill>
                <a:prstClr val="black"/>
              </a:solidFill>
            </a:endParaRPr>
          </a:p>
        </p:txBody>
      </p:sp>
    </p:spTree>
    <p:extLst>
      <p:ext uri="{BB962C8B-B14F-4D97-AF65-F5344CB8AC3E}">
        <p14:creationId xmlns:p14="http://schemas.microsoft.com/office/powerpoint/2010/main" val="177050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8" presetClass="emph" presetSubtype="0" autoRev="1" fill="hold" grpId="2" nodeType="withEffect">
                                  <p:stCondLst>
                                    <p:cond delay="0"/>
                                  </p:stCondLst>
                                  <p:childTnLst>
                                    <p:animRot by="1800000">
                                      <p:cBhvr>
                                        <p:cTn id="9" dur="1000" fill="hold"/>
                                        <p:tgtEl>
                                          <p:spTgt spid="3"/>
                                        </p:tgtEl>
                                        <p:attrNameLst>
                                          <p:attrName>r</p:attrName>
                                        </p:attrNameLst>
                                      </p:cBhvr>
                                    </p:animRot>
                                  </p:childTnLst>
                                </p:cTn>
                              </p:par>
                              <p:par>
                                <p:cTn id="10" presetID="0" presetClass="path" presetSubtype="0" accel="50000" decel="50000" fill="hold" grpId="0" nodeType="withEffect">
                                  <p:stCondLst>
                                    <p:cond delay="0"/>
                                  </p:stCondLst>
                                  <p:childTnLst>
                                    <p:animMotion origin="layout" path="M 0.83867 -0.19815 C 0.71497 -0.06875 0.59154 0.06111 0.50221 0.12315 C 0.41302 0.18542 0.36693 0.18426 0.30286 0.17315 C 0.2388 0.16227 0.16758 0.08889 0.11719 0.0581 C 0.06667 0.02708 0.0332 0.00764 6.25E-7 -0.01134 " pathEditMode="relative" rAng="0" ptsTypes="AAAAA">
                                      <p:cBhvr>
                                        <p:cTn id="11" dur="2000" fill="hold"/>
                                        <p:tgtEl>
                                          <p:spTgt spid="3"/>
                                        </p:tgtEl>
                                        <p:attrNameLst>
                                          <p:attrName>ppt_x</p:attrName>
                                          <p:attrName>ppt_y</p:attrName>
                                        </p:attrNameLst>
                                      </p:cBhvr>
                                      <p:rCtr x="-41940" y="18843"/>
                                    </p:animMotion>
                                  </p:childTnLst>
                                </p:cTn>
                              </p:par>
                              <p:par>
                                <p:cTn id="12" presetID="10" presetClass="entr" presetSubtype="0" fill="hold" grpId="1"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900"/>
                                        <p:tgtEl>
                                          <p:spTgt spid="4"/>
                                        </p:tgtEl>
                                      </p:cBhvr>
                                    </p:animEffect>
                                  </p:childTnLst>
                                </p:cTn>
                              </p:par>
                              <p:par>
                                <p:cTn id="15" presetID="8" presetClass="emph" presetSubtype="0" autoRev="1" fill="hold" grpId="2" nodeType="withEffect">
                                  <p:stCondLst>
                                    <p:cond delay="500"/>
                                  </p:stCondLst>
                                  <p:childTnLst>
                                    <p:animRot by="1800000">
                                      <p:cBhvr>
                                        <p:cTn id="16" dur="900" fill="hold"/>
                                        <p:tgtEl>
                                          <p:spTgt spid="4"/>
                                        </p:tgtEl>
                                        <p:attrNameLst>
                                          <p:attrName>r</p:attrName>
                                        </p:attrNameLst>
                                      </p:cBhvr>
                                    </p:animRot>
                                  </p:childTnLst>
                                </p:cTn>
                              </p:par>
                              <p:par>
                                <p:cTn id="17" presetID="0" presetClass="path" presetSubtype="0" accel="50000" decel="50000" fill="hold" grpId="0" nodeType="withEffect">
                                  <p:stCondLst>
                                    <p:cond delay="500"/>
                                  </p:stCondLst>
                                  <p:childTnLst>
                                    <p:animMotion origin="layout" path="M 0.71549 -0.25324 C 0.64466 -0.19722 0.40976 0.04584 0.29049 0.0838 C 0.17122 0.12176 0.06054 -0.00347 3.54167E-6 -0.02662 " pathEditMode="relative" rAng="0" ptsTypes="AAA">
                                      <p:cBhvr>
                                        <p:cTn id="18" dur="1800" fill="hold"/>
                                        <p:tgtEl>
                                          <p:spTgt spid="4"/>
                                        </p:tgtEl>
                                        <p:attrNameLst>
                                          <p:attrName>ppt_x</p:attrName>
                                          <p:attrName>ppt_y</p:attrName>
                                        </p:attrNameLst>
                                      </p:cBhvr>
                                      <p:rCtr x="-35781" y="17199"/>
                                    </p:animMotion>
                                  </p:childTnLst>
                                </p:cTn>
                              </p:par>
                              <p:par>
                                <p:cTn id="19" presetID="10" presetClass="entr" presetSubtype="0" fill="hold" grpId="1" nodeType="withEffect">
                                  <p:stCondLst>
                                    <p:cond delay="9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00"/>
                                        <p:tgtEl>
                                          <p:spTgt spid="5"/>
                                        </p:tgtEl>
                                      </p:cBhvr>
                                    </p:animEffect>
                                  </p:childTnLst>
                                </p:cTn>
                              </p:par>
                              <p:par>
                                <p:cTn id="22" presetID="8" presetClass="emph" presetSubtype="0" autoRev="1" fill="hold" grpId="2" nodeType="withEffect">
                                  <p:stCondLst>
                                    <p:cond delay="900"/>
                                  </p:stCondLst>
                                  <p:childTnLst>
                                    <p:animRot by="1800000">
                                      <p:cBhvr>
                                        <p:cTn id="23" dur="750" fill="hold"/>
                                        <p:tgtEl>
                                          <p:spTgt spid="5"/>
                                        </p:tgtEl>
                                        <p:attrNameLst>
                                          <p:attrName>r</p:attrName>
                                        </p:attrNameLst>
                                      </p:cBhvr>
                                    </p:animRot>
                                  </p:childTnLst>
                                </p:cTn>
                              </p:par>
                              <p:par>
                                <p:cTn id="24" presetID="0" presetClass="path" presetSubtype="0" accel="50000" decel="50000" fill="hold" grpId="0" nodeType="withEffect">
                                  <p:stCondLst>
                                    <p:cond delay="900"/>
                                  </p:stCondLst>
                                  <p:childTnLst>
                                    <p:animMotion origin="layout" path="M 0.60352 -0.21875 C 0.54388 -0.16829 0.3457 0.05023 0.24518 0.08449 C 0.14453 0.11852 0.05104 0.00602 6.25E-7 -0.01482 " pathEditMode="relative" rAng="0" ptsTypes="AAA">
                                      <p:cBhvr>
                                        <p:cTn id="25" dur="1500" fill="hold"/>
                                        <p:tgtEl>
                                          <p:spTgt spid="5"/>
                                        </p:tgtEl>
                                        <p:attrNameLst>
                                          <p:attrName>ppt_x</p:attrName>
                                          <p:attrName>ppt_y</p:attrName>
                                        </p:attrNameLst>
                                      </p:cBhvr>
                                      <p:rCtr x="-30182" y="1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25762" y="493617"/>
            <a:ext cx="4804719" cy="4134368"/>
          </a:xfrm>
          <a:prstGeom prst="rect">
            <a:avLst/>
          </a:prstGeom>
        </p:spPr>
        <p:txBody>
          <a:bodyPr vert="horz" lIns="121899" tIns="60949" rIns="121899" bIns="60949" rtlCol="0">
            <a:normAutofit fontScale="70000" lnSpcReduction="20000"/>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r>
              <a:rPr lang="en-GB" dirty="0"/>
              <a:t>During the course of the term, the children will be focusing on improving their understanding of grammatical structures through the use of: complex and compound sentences, expanded noun phrases and figurative language.</a:t>
            </a:r>
          </a:p>
          <a:p>
            <a:r>
              <a:rPr lang="en-GB" dirty="0"/>
              <a:t>There will be focus on developing the use of higher level punctuation, including brackets, dashes, semicolons, commas and many more!</a:t>
            </a:r>
          </a:p>
          <a:p>
            <a:endParaRPr lang="en-GB" dirty="0"/>
          </a:p>
          <a:p>
            <a:r>
              <a:rPr lang="en-GB" dirty="0"/>
              <a:t>It is essential that your child is provided with a suitable fountain pen in order for them to produce their best work.</a:t>
            </a:r>
          </a:p>
          <a:p>
            <a:endParaRPr lang="en-GB" dirty="0"/>
          </a:p>
        </p:txBody>
      </p:sp>
      <p:sp>
        <p:nvSpPr>
          <p:cNvPr id="7" name="Title 1"/>
          <p:cNvSpPr txBox="1">
            <a:spLocks/>
          </p:cNvSpPr>
          <p:nvPr/>
        </p:nvSpPr>
        <p:spPr>
          <a:xfrm>
            <a:off x="3405672" y="365126"/>
            <a:ext cx="3009543" cy="959822"/>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r>
              <a:rPr lang="en-GB" b="1" u="sng"/>
              <a:t>Literacy</a:t>
            </a:r>
            <a:endParaRPr lang="en-GB" b="1" u="sng" dirty="0"/>
          </a:p>
        </p:txBody>
      </p:sp>
      <p:sp>
        <p:nvSpPr>
          <p:cNvPr id="8" name="TextBox 7"/>
          <p:cNvSpPr txBox="1"/>
          <p:nvPr/>
        </p:nvSpPr>
        <p:spPr>
          <a:xfrm>
            <a:off x="3508310" y="1324948"/>
            <a:ext cx="2612572" cy="4801314"/>
          </a:xfrm>
          <a:prstGeom prst="rect">
            <a:avLst/>
          </a:prstGeom>
          <a:noFill/>
        </p:spPr>
        <p:txBody>
          <a:bodyPr wrap="square" rtlCol="0">
            <a:spAutoFit/>
          </a:bodyPr>
          <a:lstStyle/>
          <a:p>
            <a:r>
              <a:rPr lang="en-GB" dirty="0"/>
              <a:t>This term the children are going to be focusing on the picture book: The Journey. They will be writing descriptive narratives, informal and formal persuasive letters and balanced arguments. The children will be given the opportunity to take part in role-play and performing oral poetry to support the development of their writing.</a:t>
            </a:r>
          </a:p>
        </p:txBody>
      </p:sp>
      <p:sp>
        <p:nvSpPr>
          <p:cNvPr id="9" name="TextBox 8"/>
          <p:cNvSpPr txBox="1"/>
          <p:nvPr/>
        </p:nvSpPr>
        <p:spPr>
          <a:xfrm>
            <a:off x="6223520" y="4549676"/>
            <a:ext cx="5178488" cy="2308324"/>
          </a:xfrm>
          <a:prstGeom prst="rect">
            <a:avLst/>
          </a:prstGeom>
          <a:noFill/>
        </p:spPr>
        <p:txBody>
          <a:bodyPr wrap="square" rtlCol="0">
            <a:spAutoFit/>
          </a:bodyPr>
          <a:lstStyle/>
          <a:p>
            <a:r>
              <a:rPr lang="en-GB" u="sng" dirty="0"/>
              <a:t>Reading At Home</a:t>
            </a:r>
          </a:p>
          <a:p>
            <a:r>
              <a:rPr lang="en-GB" dirty="0"/>
              <a:t>It is vital that your child reads at home to help the development of their reading comprehension, writing and grammar skills. We ask that your child records at least 5 entries into their homework diaries. Remember – children are never to old to be read to!</a:t>
            </a:r>
          </a:p>
        </p:txBody>
      </p:sp>
    </p:spTree>
    <p:extLst>
      <p:ext uri="{BB962C8B-B14F-4D97-AF65-F5344CB8AC3E}">
        <p14:creationId xmlns:p14="http://schemas.microsoft.com/office/powerpoint/2010/main" val="1923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pPr algn="ctr"/>
            <a:r>
              <a:rPr lang="en-GB" b="1" u="sng" dirty="0"/>
              <a:t>Science</a:t>
            </a:r>
          </a:p>
        </p:txBody>
      </p:sp>
      <p:sp>
        <p:nvSpPr>
          <p:cNvPr id="7" name="Content Placeholder 2"/>
          <p:cNvSpPr>
            <a:spLocks noGrp="1"/>
          </p:cNvSpPr>
          <p:nvPr>
            <p:ph sz="half" idx="1"/>
          </p:nvPr>
        </p:nvSpPr>
        <p:spPr>
          <a:xfrm>
            <a:off x="838200" y="1825625"/>
            <a:ext cx="5181600" cy="4351338"/>
          </a:xfrm>
        </p:spPr>
        <p:txBody>
          <a:bodyPr>
            <a:normAutofit lnSpcReduction="10000"/>
          </a:bodyPr>
          <a:lstStyle/>
          <a:p>
            <a:r>
              <a:rPr lang="en-GB" sz="1400" dirty="0"/>
              <a:t>This term the children will be studying three topics in Science.</a:t>
            </a:r>
          </a:p>
          <a:p>
            <a:r>
              <a:rPr lang="en-GB" sz="1800" b="1" dirty="0"/>
              <a:t>Light </a:t>
            </a:r>
          </a:p>
          <a:p>
            <a:pPr lvl="0"/>
            <a:r>
              <a:rPr lang="en-GB" sz="1400" dirty="0"/>
              <a:t>Children will recognise that light appears to travel in straight lines and use the idea that light travels in straight lines to explain that objects are seen because they give out or reflect light into the eye. The children will create shadow puppets to explain why shadows have the same shape as the objects that cast them.</a:t>
            </a:r>
          </a:p>
          <a:p>
            <a:endParaRPr lang="en-GB" sz="1400" dirty="0"/>
          </a:p>
          <a:p>
            <a:endParaRPr lang="en-GB" sz="1800" dirty="0"/>
          </a:p>
          <a:p>
            <a:r>
              <a:rPr lang="en-GB" sz="1800" b="1" dirty="0"/>
              <a:t>Animals including Humans</a:t>
            </a:r>
          </a:p>
          <a:p>
            <a:r>
              <a:rPr lang="en-GB" sz="1400" dirty="0"/>
              <a:t>In this topic the children will be learning about the main organs of the human body, including a detailed study of the heart.</a:t>
            </a:r>
          </a:p>
          <a:p>
            <a:r>
              <a:rPr lang="en-GB" sz="1400" dirty="0"/>
              <a:t>The children will explore the importance of a healthy diet and the benefits of exercise to our bodies.</a:t>
            </a:r>
          </a:p>
        </p:txBody>
      </p:sp>
      <p:sp>
        <p:nvSpPr>
          <p:cNvPr id="8" name="Content Placeholder 3"/>
          <p:cNvSpPr txBox="1">
            <a:spLocks/>
          </p:cNvSpPr>
          <p:nvPr/>
        </p:nvSpPr>
        <p:spPr>
          <a:xfrm>
            <a:off x="6172200" y="1825625"/>
            <a:ext cx="5181600" cy="347954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A5300F"/>
              </a:buClr>
            </a:pPr>
            <a:r>
              <a:rPr lang="en-GB" sz="2300" b="1" dirty="0">
                <a:solidFill>
                  <a:prstClr val="black"/>
                </a:solidFill>
              </a:rPr>
              <a:t>Electricity</a:t>
            </a:r>
          </a:p>
          <a:p>
            <a:pPr>
              <a:buClr>
                <a:srgbClr val="A5300F"/>
              </a:buClr>
            </a:pPr>
            <a:r>
              <a:rPr lang="en-GB" sz="1400" dirty="0">
                <a:solidFill>
                  <a:prstClr val="black"/>
                </a:solidFill>
              </a:rPr>
              <a:t>During this topic the children will be exploring the way circuits are built and how diagrams are used to record these.</a:t>
            </a:r>
          </a:p>
          <a:p>
            <a:pPr>
              <a:buClr>
                <a:srgbClr val="A5300F"/>
              </a:buClr>
            </a:pPr>
            <a:r>
              <a:rPr lang="en-GB" sz="1400" dirty="0">
                <a:solidFill>
                  <a:prstClr val="black"/>
                </a:solidFill>
              </a:rPr>
              <a:t>They will complete a range of experiments, including how to identify insulators and conductors.</a:t>
            </a:r>
          </a:p>
        </p:txBody>
      </p:sp>
      <p:sp>
        <p:nvSpPr>
          <p:cNvPr id="9" name="TextBox 8"/>
          <p:cNvSpPr txBox="1"/>
          <p:nvPr/>
        </p:nvSpPr>
        <p:spPr>
          <a:xfrm>
            <a:off x="6285470" y="5585254"/>
            <a:ext cx="4464908" cy="923330"/>
          </a:xfrm>
          <a:prstGeom prst="rect">
            <a:avLst/>
          </a:prstGeom>
          <a:noFill/>
        </p:spPr>
        <p:txBody>
          <a:bodyPr wrap="square" rtlCol="0">
            <a:spAutoFit/>
          </a:bodyPr>
          <a:lstStyle/>
          <a:p>
            <a:r>
              <a:rPr lang="en-GB" u="sng" dirty="0">
                <a:solidFill>
                  <a:prstClr val="black"/>
                </a:solidFill>
                <a:hlinkClick r:id="rId2"/>
              </a:rPr>
              <a:t>http://www.bbc.co.uk/bitesize/ks2/science/physical_processes/circuits_conductors/play/</a:t>
            </a:r>
            <a:endParaRPr lang="en-GB" dirty="0">
              <a:solidFill>
                <a:prstClr val="black"/>
              </a:solidFill>
            </a:endParaRPr>
          </a:p>
        </p:txBody>
      </p:sp>
      <p:sp>
        <p:nvSpPr>
          <p:cNvPr id="10" name="TextBox 9"/>
          <p:cNvSpPr txBox="1"/>
          <p:nvPr/>
        </p:nvSpPr>
        <p:spPr>
          <a:xfrm>
            <a:off x="6343135" y="5239265"/>
            <a:ext cx="2561968" cy="369332"/>
          </a:xfrm>
          <a:prstGeom prst="rect">
            <a:avLst/>
          </a:prstGeom>
          <a:noFill/>
        </p:spPr>
        <p:txBody>
          <a:bodyPr wrap="square" rtlCol="0">
            <a:spAutoFit/>
          </a:bodyPr>
          <a:lstStyle/>
          <a:p>
            <a:r>
              <a:rPr lang="en-GB" dirty="0">
                <a:solidFill>
                  <a:prstClr val="black"/>
                </a:solidFill>
              </a:rPr>
              <a:t>Useful Website</a:t>
            </a:r>
          </a:p>
        </p:txBody>
      </p:sp>
    </p:spTree>
    <p:extLst>
      <p:ext uri="{BB962C8B-B14F-4D97-AF65-F5344CB8AC3E}">
        <p14:creationId xmlns:p14="http://schemas.microsoft.com/office/powerpoint/2010/main" val="3644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136029" y="1735332"/>
            <a:ext cx="7271123" cy="4869653"/>
            <a:chOff x="3690846" y="2490451"/>
            <a:chExt cx="3240360" cy="1684497"/>
          </a:xfrm>
        </p:grpSpPr>
        <p:sp>
          <p:nvSpPr>
            <p:cNvPr id="27" name="Rounded Rectangle 26"/>
            <p:cNvSpPr/>
            <p:nvPr/>
          </p:nvSpPr>
          <p:spPr>
            <a:xfrm>
              <a:off x="3690846" y="2490451"/>
              <a:ext cx="3240360" cy="1684497"/>
            </a:xfrm>
            <a:prstGeom prst="roundRect">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8" name="Rectangle 27"/>
            <p:cNvSpPr/>
            <p:nvPr/>
          </p:nvSpPr>
          <p:spPr>
            <a:xfrm>
              <a:off x="3741048" y="2537772"/>
              <a:ext cx="3139956" cy="139176"/>
            </a:xfrm>
            <a:prstGeom prst="rect">
              <a:avLst/>
            </a:prstGeom>
            <a:noFill/>
            <a:ln>
              <a:noFill/>
            </a:ln>
          </p:spPr>
          <p:txBody>
            <a:bodyPr wrap="square">
              <a:spAutoFit/>
            </a:bodyPr>
            <a:lstStyle/>
            <a:p>
              <a:pPr algn="ctr"/>
              <a:r>
                <a:rPr lang="en-GB" b="1" dirty="0">
                  <a:solidFill>
                    <a:srgbClr val="000000"/>
                  </a:solidFill>
                </a:rPr>
                <a:t>Algorithms / Programming and Development</a:t>
              </a:r>
            </a:p>
          </p:txBody>
        </p:sp>
        <p:sp>
          <p:nvSpPr>
            <p:cNvPr id="29" name="TextBox 28"/>
            <p:cNvSpPr txBox="1"/>
            <p:nvPr/>
          </p:nvSpPr>
          <p:spPr>
            <a:xfrm>
              <a:off x="3790658" y="2730069"/>
              <a:ext cx="3040736" cy="1391759"/>
            </a:xfrm>
            <a:prstGeom prst="rect">
              <a:avLst/>
            </a:prstGeom>
            <a:noFill/>
          </p:spPr>
          <p:txBody>
            <a:bodyPr wrap="square" rtlCol="0">
              <a:spAutoFit/>
            </a:bodyPr>
            <a:lstStyle/>
            <a:p>
              <a:pPr algn="ctr"/>
              <a:r>
                <a:rPr lang="en-GB" b="1" dirty="0">
                  <a:solidFill>
                    <a:prstClr val="white"/>
                  </a:solidFill>
                </a:rPr>
                <a:t>The children will learn continue to develop their programming knowledge.</a:t>
              </a:r>
            </a:p>
            <a:p>
              <a:pPr algn="ctr"/>
              <a:r>
                <a:rPr lang="en-GB" b="1" dirty="0">
                  <a:solidFill>
                    <a:prstClr val="white"/>
                  </a:solidFill>
                </a:rPr>
                <a:t>In Scratch they will design and create an animation working on the use of purposeful algorithms.  They will use control and events that make the most impact.  The children will be evaluating the quality of their programmes and identify areas for improvement. </a:t>
              </a:r>
            </a:p>
            <a:p>
              <a:pPr algn="ctr"/>
              <a:endParaRPr lang="en-GB" b="1" dirty="0">
                <a:solidFill>
                  <a:prstClr val="white"/>
                </a:solidFill>
              </a:endParaRPr>
            </a:p>
            <a:p>
              <a:pPr algn="ctr"/>
              <a:r>
                <a:rPr lang="en-GB" b="1" dirty="0">
                  <a:solidFill>
                    <a:prstClr val="white"/>
                  </a:solidFill>
                </a:rPr>
                <a:t>In Espresso Coding they will learn to use variables in more complex ways, and to manipulate inputs to create useful outputs. Then they will develop more knowledge about how computers use property values and parameters to store information about objects</a:t>
              </a:r>
            </a:p>
          </p:txBody>
        </p:sp>
      </p:grpSp>
      <p:sp>
        <p:nvSpPr>
          <p:cNvPr id="2" name="Title 1"/>
          <p:cNvSpPr>
            <a:spLocks noGrp="1"/>
          </p:cNvSpPr>
          <p:nvPr>
            <p:ph type="ctrTitle"/>
          </p:nvPr>
        </p:nvSpPr>
        <p:spPr>
          <a:xfrm>
            <a:off x="639192" y="872224"/>
            <a:ext cx="10013535" cy="792088"/>
          </a:xfrm>
        </p:spPr>
        <p:txBody>
          <a:bodyPr>
            <a:normAutofit fontScale="90000"/>
          </a:bodyPr>
          <a:lstStyle/>
          <a:p>
            <a:pPr algn="r"/>
            <a:r>
              <a:rPr lang="en-GB" sz="4800" dirty="0">
                <a:ln>
                  <a:solidFill>
                    <a:schemeClr val="tx1"/>
                  </a:solidFill>
                </a:ln>
                <a:solidFill>
                  <a:srgbClr val="0099FF"/>
                </a:solidFill>
                <a:latin typeface="Broadway" panose="04040905080B02020502" pitchFamily="82" charset="0"/>
              </a:rPr>
              <a:t>Year 6 Computing  Spring Term</a:t>
            </a:r>
            <a:br>
              <a:rPr lang="en-GB" sz="4800" dirty="0">
                <a:ln>
                  <a:solidFill>
                    <a:schemeClr val="tx1"/>
                  </a:solidFill>
                </a:ln>
                <a:solidFill>
                  <a:srgbClr val="0099FF"/>
                </a:solidFill>
                <a:latin typeface="Broadway" panose="04040905080B02020502" pitchFamily="82" charset="0"/>
              </a:rPr>
            </a:br>
            <a:r>
              <a:rPr lang="en-GB" sz="4800" dirty="0">
                <a:ln>
                  <a:solidFill>
                    <a:schemeClr val="tx1"/>
                  </a:solidFill>
                </a:ln>
                <a:solidFill>
                  <a:srgbClr val="0099FF"/>
                </a:solidFill>
                <a:latin typeface="Broadway" panose="04040905080B02020502" pitchFamily="82" charset="0"/>
              </a:rPr>
              <a:t> </a:t>
            </a:r>
          </a:p>
        </p:txBody>
      </p:sp>
      <p:pic>
        <p:nvPicPr>
          <p:cNvPr id="18" name="Picture 17">
            <a:extLst>
              <a:ext uri="{FF2B5EF4-FFF2-40B4-BE49-F238E27FC236}">
                <a16:creationId xmlns="" xmlns:a16="http://schemas.microsoft.com/office/drawing/2014/main" id="{A61E9410-58C7-4D93-9954-6F3D918007B1}"/>
              </a:ext>
            </a:extLst>
          </p:cNvPr>
          <p:cNvPicPr>
            <a:picLocks noChangeAspect="1"/>
          </p:cNvPicPr>
          <p:nvPr/>
        </p:nvPicPr>
        <p:blipFill>
          <a:blip r:embed="rId2"/>
          <a:stretch>
            <a:fillRect/>
          </a:stretch>
        </p:blipFill>
        <p:spPr>
          <a:xfrm>
            <a:off x="8639950" y="2411902"/>
            <a:ext cx="2143125" cy="2143125"/>
          </a:xfrm>
          <a:prstGeom prst="rect">
            <a:avLst/>
          </a:prstGeom>
        </p:spPr>
      </p:pic>
    </p:spTree>
    <p:extLst>
      <p:ext uri="{BB962C8B-B14F-4D97-AF65-F5344CB8AC3E}">
        <p14:creationId xmlns:p14="http://schemas.microsoft.com/office/powerpoint/2010/main" val="144785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369" y="284206"/>
            <a:ext cx="11763631" cy="6573794"/>
          </a:xfrm>
          <a:prstGeom prst="rect">
            <a:avLst/>
          </a:prstGeom>
        </p:spPr>
      </p:pic>
      <p:pic>
        <p:nvPicPr>
          <p:cNvPr id="3" name="Picture 2"/>
          <p:cNvPicPr>
            <a:picLocks noChangeAspect="1"/>
          </p:cNvPicPr>
          <p:nvPr/>
        </p:nvPicPr>
        <p:blipFill>
          <a:blip r:embed="rId3"/>
          <a:stretch>
            <a:fillRect/>
          </a:stretch>
        </p:blipFill>
        <p:spPr>
          <a:xfrm>
            <a:off x="184596" y="1042085"/>
            <a:ext cx="6023370" cy="3336438"/>
          </a:xfrm>
          <a:prstGeom prst="rect">
            <a:avLst/>
          </a:prstGeom>
        </p:spPr>
      </p:pic>
      <p:sp>
        <p:nvSpPr>
          <p:cNvPr id="4" name="TextBox 3"/>
          <p:cNvSpPr txBox="1"/>
          <p:nvPr/>
        </p:nvSpPr>
        <p:spPr>
          <a:xfrm>
            <a:off x="283450" y="174365"/>
            <a:ext cx="1507525" cy="369332"/>
          </a:xfrm>
          <a:prstGeom prst="rect">
            <a:avLst/>
          </a:prstGeom>
          <a:solidFill>
            <a:srgbClr val="FFFF00"/>
          </a:solidFill>
          <a:ln>
            <a:solidFill>
              <a:srgbClr val="00B050"/>
            </a:solidFill>
          </a:ln>
        </p:spPr>
        <p:txBody>
          <a:bodyPr wrap="square" rtlCol="0">
            <a:spAutoFit/>
          </a:bodyPr>
          <a:lstStyle/>
          <a:p>
            <a:r>
              <a:rPr lang="en-GB" dirty="0" smtClean="0">
                <a:latin typeface="Arial Rounded MT Bold" panose="020F0704030504030204" pitchFamily="34" charset="0"/>
              </a:rPr>
              <a:t>Geography</a:t>
            </a:r>
            <a:r>
              <a:rPr lang="en-GB" dirty="0" smtClean="0"/>
              <a:t> </a:t>
            </a:r>
            <a:endParaRPr lang="en-GB" dirty="0"/>
          </a:p>
        </p:txBody>
      </p:sp>
      <p:sp>
        <p:nvSpPr>
          <p:cNvPr id="5" name="TextBox 4"/>
          <p:cNvSpPr txBox="1"/>
          <p:nvPr/>
        </p:nvSpPr>
        <p:spPr>
          <a:xfrm>
            <a:off x="354227" y="782594"/>
            <a:ext cx="7817707" cy="6186309"/>
          </a:xfrm>
          <a:prstGeom prst="rect">
            <a:avLst/>
          </a:prstGeom>
          <a:noFill/>
        </p:spPr>
        <p:txBody>
          <a:bodyPr wrap="square" rtlCol="0">
            <a:spAutoFit/>
          </a:bodyPr>
          <a:lstStyle/>
          <a:p>
            <a:r>
              <a:rPr lang="en-GB" dirty="0" smtClean="0"/>
              <a:t>Mountains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solidFill>
                  <a:schemeClr val="tx1">
                    <a:lumMod val="85000"/>
                    <a:lumOff val="15000"/>
                  </a:schemeClr>
                </a:solidFill>
                <a:latin typeface="Arial Rounded MT Bold" panose="020F0704030504030204" pitchFamily="34" charset="0"/>
              </a:rPr>
              <a:t>				Rivers </a:t>
            </a:r>
          </a:p>
          <a:p>
            <a:endParaRPr lang="en-GB" dirty="0" smtClean="0">
              <a:solidFill>
                <a:schemeClr val="tx1">
                  <a:lumMod val="85000"/>
                  <a:lumOff val="15000"/>
                </a:schemeClr>
              </a:solidFill>
              <a:latin typeface="Arial Rounded MT Bold" panose="020F0704030504030204" pitchFamily="34" charset="0"/>
            </a:endParaRPr>
          </a:p>
          <a:p>
            <a:r>
              <a:rPr lang="en-GB" dirty="0" smtClean="0">
                <a:solidFill>
                  <a:schemeClr val="tx1">
                    <a:lumMod val="85000"/>
                    <a:lumOff val="15000"/>
                  </a:schemeClr>
                </a:solidFill>
                <a:latin typeface="Arial Rounded MT Bold" panose="020F0704030504030204" pitchFamily="34" charset="0"/>
              </a:rPr>
              <a:t>			We will be looking at features of rivers, the 			stages of a river’s journey, how altitude and 		channel width can affect river processes.  We will be 		looking at how rivers are used and can be developed 		for the benefit of humans living in that area 			focusing on The Amazon, Volga and Thames.  </a:t>
            </a:r>
          </a:p>
          <a:p>
            <a:endParaRPr lang="en-GB" dirty="0"/>
          </a:p>
        </p:txBody>
      </p:sp>
    </p:spTree>
    <p:extLst>
      <p:ext uri="{BB962C8B-B14F-4D97-AF65-F5344CB8AC3E}">
        <p14:creationId xmlns:p14="http://schemas.microsoft.com/office/powerpoint/2010/main" val="383281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89" y="587626"/>
            <a:ext cx="6096000" cy="369332"/>
          </a:xfrm>
          <a:prstGeom prst="rect">
            <a:avLst/>
          </a:prstGeom>
        </p:spPr>
        <p:txBody>
          <a:bodyPr>
            <a:spAutoFit/>
          </a:bodyPr>
          <a:lstStyle/>
          <a:p>
            <a:r>
              <a:rPr lang="en-GB" b="1" u="sng" dirty="0" smtClean="0"/>
              <a:t>Music</a:t>
            </a:r>
            <a:endParaRPr lang="en-GB" b="1" u="sng" dirty="0"/>
          </a:p>
        </p:txBody>
      </p:sp>
      <p:pic>
        <p:nvPicPr>
          <p:cNvPr id="5" name="Picture 4"/>
          <p:cNvPicPr>
            <a:picLocks noChangeAspect="1"/>
          </p:cNvPicPr>
          <p:nvPr/>
        </p:nvPicPr>
        <p:blipFill>
          <a:blip r:embed="rId2"/>
          <a:stretch>
            <a:fillRect/>
          </a:stretch>
        </p:blipFill>
        <p:spPr>
          <a:xfrm>
            <a:off x="122234" y="205946"/>
            <a:ext cx="11766300" cy="6572058"/>
          </a:xfrm>
          <a:prstGeom prst="rect">
            <a:avLst/>
          </a:prstGeom>
        </p:spPr>
      </p:pic>
      <p:pic>
        <p:nvPicPr>
          <p:cNvPr id="4" name="Picture 3"/>
          <p:cNvPicPr>
            <a:picLocks noChangeAspect="1"/>
          </p:cNvPicPr>
          <p:nvPr/>
        </p:nvPicPr>
        <p:blipFill>
          <a:blip r:embed="rId3"/>
          <a:stretch>
            <a:fillRect/>
          </a:stretch>
        </p:blipFill>
        <p:spPr>
          <a:xfrm>
            <a:off x="7187240" y="445047"/>
            <a:ext cx="4407790" cy="2840982"/>
          </a:xfrm>
          <a:prstGeom prst="rect">
            <a:avLst/>
          </a:prstGeom>
        </p:spPr>
      </p:pic>
      <p:pic>
        <p:nvPicPr>
          <p:cNvPr id="3" name="Picture 2"/>
          <p:cNvPicPr>
            <a:picLocks noChangeAspect="1"/>
          </p:cNvPicPr>
          <p:nvPr/>
        </p:nvPicPr>
        <p:blipFill>
          <a:blip r:embed="rId4"/>
          <a:stretch>
            <a:fillRect/>
          </a:stretch>
        </p:blipFill>
        <p:spPr>
          <a:xfrm>
            <a:off x="6667071" y="4114829"/>
            <a:ext cx="5151566" cy="1231499"/>
          </a:xfrm>
          <a:prstGeom prst="rect">
            <a:avLst/>
          </a:prstGeom>
        </p:spPr>
      </p:pic>
      <p:sp>
        <p:nvSpPr>
          <p:cNvPr id="6" name="TextBox 5"/>
          <p:cNvSpPr txBox="1"/>
          <p:nvPr/>
        </p:nvSpPr>
        <p:spPr>
          <a:xfrm>
            <a:off x="411891" y="1029730"/>
            <a:ext cx="6030097" cy="5078313"/>
          </a:xfrm>
          <a:prstGeom prst="rect">
            <a:avLst/>
          </a:prstGeom>
          <a:solidFill>
            <a:srgbClr val="FFFF00"/>
          </a:solidFill>
        </p:spPr>
        <p:txBody>
          <a:bodyPr wrap="square" rtlCol="0">
            <a:spAutoFit/>
          </a:bodyPr>
          <a:lstStyle/>
          <a:p>
            <a:r>
              <a:rPr lang="en-GB" dirty="0" smtClean="0"/>
              <a:t>The first half term is </a:t>
            </a:r>
            <a:r>
              <a:rPr lang="en-GB" dirty="0"/>
              <a:t>focused </a:t>
            </a:r>
            <a:r>
              <a:rPr lang="en-GB" dirty="0" smtClean="0"/>
              <a:t>around: </a:t>
            </a:r>
            <a:r>
              <a:rPr lang="en-GB" dirty="0"/>
              <a:t>You've Got A Friend by Carole King</a:t>
            </a:r>
          </a:p>
          <a:p>
            <a:r>
              <a:rPr lang="en-GB" dirty="0"/>
              <a:t/>
            </a:r>
            <a:br>
              <a:rPr lang="en-GB" dirty="0"/>
            </a:br>
            <a:r>
              <a:rPr lang="en-GB" dirty="0" smtClean="0"/>
              <a:t>They will learn to sing and perform the song on glockenspiels and recorders with paying attention to  the </a:t>
            </a:r>
            <a:r>
              <a:rPr lang="en-GB" dirty="0"/>
              <a:t>dimensions of music (pulse, rhythm, pitch </a:t>
            </a:r>
            <a:r>
              <a:rPr lang="en-GB" dirty="0" err="1" smtClean="0"/>
              <a:t>etc</a:t>
            </a:r>
            <a:r>
              <a:rPr lang="en-GB" dirty="0" smtClean="0"/>
              <a:t>).</a:t>
            </a:r>
          </a:p>
          <a:p>
            <a:endParaRPr lang="en-GB" dirty="0"/>
          </a:p>
          <a:p>
            <a:r>
              <a:rPr lang="en-GB" dirty="0" smtClean="0"/>
              <a:t>The second half term is </a:t>
            </a:r>
            <a:r>
              <a:rPr lang="en-GB" b="1" dirty="0" smtClean="0"/>
              <a:t>Music </a:t>
            </a:r>
            <a:r>
              <a:rPr lang="en-GB" b="1" dirty="0"/>
              <a:t>and Me</a:t>
            </a:r>
            <a:r>
              <a:rPr lang="en-GB" dirty="0"/>
              <a:t> </a:t>
            </a:r>
            <a:r>
              <a:rPr lang="en-GB" dirty="0" smtClean="0"/>
              <a:t>focusing </a:t>
            </a:r>
            <a:r>
              <a:rPr lang="en-GB" dirty="0"/>
              <a:t>on inspirational women working in music, and part of Brighter Sound’s pioneering gender equality initiative </a:t>
            </a:r>
            <a:r>
              <a:rPr lang="en-GB" dirty="0">
                <a:hlinkClick r:id="rId5" tooltip="Link opens in new tab"/>
              </a:rPr>
              <a:t>Both Sides Now</a:t>
            </a:r>
            <a:r>
              <a:rPr lang="en-GB" dirty="0"/>
              <a:t>.</a:t>
            </a:r>
          </a:p>
          <a:p>
            <a:r>
              <a:rPr lang="en-GB" dirty="0"/>
              <a:t>Throughout this series, </a:t>
            </a:r>
            <a:r>
              <a:rPr lang="en-GB" dirty="0" smtClean="0"/>
              <a:t>the children will </a:t>
            </a:r>
            <a:r>
              <a:rPr lang="en-GB" dirty="0"/>
              <a:t>explore the concept of ‘identity’ – the various elements that shape us. In this unit, we start with gender, with reference to social and cultural differences.</a:t>
            </a:r>
          </a:p>
          <a:p>
            <a:r>
              <a:rPr lang="en-GB" dirty="0"/>
              <a:t>They will be invited to try out different ways of making their own music, while exploring the work of some of the most influential women in music over the last 100 years.</a:t>
            </a:r>
          </a:p>
          <a:p>
            <a:r>
              <a:rPr lang="en-GB" dirty="0" smtClean="0"/>
              <a:t> </a:t>
            </a:r>
            <a:endParaRPr lang="en-GB" dirty="0"/>
          </a:p>
        </p:txBody>
      </p:sp>
    </p:spTree>
    <p:extLst>
      <p:ext uri="{BB962C8B-B14F-4D97-AF65-F5344CB8AC3E}">
        <p14:creationId xmlns:p14="http://schemas.microsoft.com/office/powerpoint/2010/main" val="220569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E7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1829" y="-594"/>
            <a:ext cx="8986283" cy="6858594"/>
          </a:xfrm>
          <a:prstGeom prst="rect">
            <a:avLst/>
          </a:prstGeom>
        </p:spPr>
      </p:pic>
      <p:sp>
        <p:nvSpPr>
          <p:cNvPr id="3" name="Content Placeholder 2"/>
          <p:cNvSpPr txBox="1">
            <a:spLocks/>
          </p:cNvSpPr>
          <p:nvPr/>
        </p:nvSpPr>
        <p:spPr>
          <a:xfrm>
            <a:off x="838200" y="848497"/>
            <a:ext cx="5181600" cy="4834196"/>
          </a:xfrm>
          <a:prstGeom prst="rect">
            <a:avLst/>
          </a:prstGeom>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1600" u="sng" dirty="0"/>
              <a:t>Dates for the Diary</a:t>
            </a:r>
            <a:endParaRPr lang="en-GB" sz="1600" dirty="0"/>
          </a:p>
          <a:p>
            <a:pPr>
              <a:buFontTx/>
              <a:buChar char="-"/>
            </a:pPr>
            <a:r>
              <a:rPr lang="en-GB" sz="1600" dirty="0"/>
              <a:t>Friday </a:t>
            </a:r>
            <a:r>
              <a:rPr lang="en-GB" sz="1600" dirty="0" smtClean="0"/>
              <a:t>13</a:t>
            </a:r>
            <a:r>
              <a:rPr lang="en-GB" sz="1600" baseline="30000" dirty="0" smtClean="0"/>
              <a:t>th</a:t>
            </a:r>
            <a:r>
              <a:rPr lang="en-GB" sz="1600" dirty="0" smtClean="0"/>
              <a:t> </a:t>
            </a:r>
            <a:r>
              <a:rPr lang="en-GB" sz="1600" dirty="0"/>
              <a:t>February: School closes for half term</a:t>
            </a:r>
          </a:p>
          <a:p>
            <a:pPr>
              <a:buFontTx/>
              <a:buChar char="-"/>
            </a:pPr>
            <a:r>
              <a:rPr lang="en-GB" sz="1600" dirty="0"/>
              <a:t>Thursday </a:t>
            </a:r>
            <a:r>
              <a:rPr lang="en-GB" sz="1600" dirty="0" smtClean="0"/>
              <a:t>5</a:t>
            </a:r>
            <a:r>
              <a:rPr lang="en-GB" sz="1600" baseline="30000" dirty="0" smtClean="0"/>
              <a:t>th</a:t>
            </a:r>
            <a:r>
              <a:rPr lang="en-GB" sz="1600" dirty="0" smtClean="0"/>
              <a:t> </a:t>
            </a:r>
            <a:r>
              <a:rPr lang="en-GB" sz="1600" dirty="0"/>
              <a:t>March: World Book Day</a:t>
            </a:r>
          </a:p>
          <a:p>
            <a:pPr>
              <a:buFontTx/>
              <a:buChar char="-"/>
            </a:pPr>
            <a:r>
              <a:rPr lang="en-GB" sz="1600" dirty="0" smtClean="0"/>
              <a:t>TBC: </a:t>
            </a:r>
            <a:r>
              <a:rPr lang="en-GB" sz="1600" dirty="0"/>
              <a:t>Easter Cracked visit</a:t>
            </a:r>
          </a:p>
          <a:p>
            <a:pPr>
              <a:buFontTx/>
              <a:buChar char="-"/>
            </a:pPr>
            <a:r>
              <a:rPr lang="en-GB" sz="1600" dirty="0" smtClean="0"/>
              <a:t>Friday 27</a:t>
            </a:r>
            <a:r>
              <a:rPr lang="en-GB" sz="1600" baseline="30000" dirty="0" smtClean="0"/>
              <a:t>th</a:t>
            </a:r>
            <a:r>
              <a:rPr lang="en-GB" sz="1600" dirty="0" smtClean="0"/>
              <a:t> March: </a:t>
            </a:r>
            <a:r>
              <a:rPr lang="en-GB" sz="1600" dirty="0"/>
              <a:t>School closes for Easter</a:t>
            </a:r>
          </a:p>
          <a:p>
            <a:r>
              <a:rPr lang="en-GB" sz="1600" u="sng" dirty="0"/>
              <a:t>P.E.</a:t>
            </a:r>
          </a:p>
          <a:p>
            <a:pPr>
              <a:buFontTx/>
              <a:buChar char="-"/>
            </a:pPr>
            <a:r>
              <a:rPr lang="en-GB" sz="1600" dirty="0"/>
              <a:t>The children will be having their P.E. lesson on a Thursday afternoon. Any child who has their ears pierced will need to remove them prior to the lesson.</a:t>
            </a:r>
          </a:p>
          <a:p>
            <a:pPr>
              <a:buFontTx/>
              <a:buChar char="-"/>
            </a:pPr>
            <a:endParaRPr lang="en-GB" sz="1600" dirty="0"/>
          </a:p>
        </p:txBody>
      </p:sp>
      <p:sp>
        <p:nvSpPr>
          <p:cNvPr id="4" name="Content Placeholder 3"/>
          <p:cNvSpPr txBox="1">
            <a:spLocks/>
          </p:cNvSpPr>
          <p:nvPr/>
        </p:nvSpPr>
        <p:spPr>
          <a:xfrm>
            <a:off x="6248400" y="848497"/>
            <a:ext cx="5181600" cy="4834196"/>
          </a:xfrm>
          <a:prstGeom prst="rect">
            <a:avLst/>
          </a:prstGeom>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1600" u="sng" dirty="0"/>
              <a:t>Spelling</a:t>
            </a:r>
          </a:p>
          <a:p>
            <a:pPr>
              <a:buFontTx/>
              <a:buChar char="-"/>
            </a:pPr>
            <a:r>
              <a:rPr lang="en-GB" sz="1600" dirty="0"/>
              <a:t>We as that you work through any spellings your child is given, as well as continual focus on their high-frequency spelling words. A list of these will be sent out before half term.</a:t>
            </a:r>
          </a:p>
          <a:p>
            <a:r>
              <a:rPr lang="en-GB" sz="1600" u="sng" dirty="0"/>
              <a:t>Homework</a:t>
            </a:r>
            <a:endParaRPr lang="en-GB" sz="1600" dirty="0"/>
          </a:p>
          <a:p>
            <a:pPr>
              <a:buFontTx/>
              <a:buChar char="-"/>
            </a:pPr>
            <a:r>
              <a:rPr lang="en-GB" sz="1600" dirty="0"/>
              <a:t>Maths and Literacy homework will be set on a Friday and due in by the following Wednesday. We expect all homework to be completed to a high standard and to be given in on time. The children will be given time to write their homework into their homework diaries and we ask that you sign these weekly once your child has completed their work. These are checked on a weekly basis and can also be used to record any independent reading that your child may do, or any reading with an adult (we would ask that you try to read with your child twice a week).</a:t>
            </a:r>
          </a:p>
          <a:p>
            <a:pPr marL="0" indent="0">
              <a:buFont typeface="Arial" panose="020B0604020202020204" pitchFamily="34" charset="0"/>
              <a:buNone/>
            </a:pPr>
            <a:endParaRPr lang="en-GB" sz="1600" dirty="0"/>
          </a:p>
        </p:txBody>
      </p:sp>
      <p:sp>
        <p:nvSpPr>
          <p:cNvPr id="5" name="TextBox 4"/>
          <p:cNvSpPr txBox="1"/>
          <p:nvPr/>
        </p:nvSpPr>
        <p:spPr>
          <a:xfrm>
            <a:off x="988541" y="5682693"/>
            <a:ext cx="10291119"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a:t>Year 6 learning is about preparing your child for secondary education, therefore we ask that you try to encourage your child to be as independent as possible (being responsible for packing their school bag, allowing them to come into class alone in the morning, etc.).</a:t>
            </a:r>
          </a:p>
        </p:txBody>
      </p:sp>
      <p:sp>
        <p:nvSpPr>
          <p:cNvPr id="6" name="Title 1"/>
          <p:cNvSpPr txBox="1">
            <a:spLocks/>
          </p:cNvSpPr>
          <p:nvPr/>
        </p:nvSpPr>
        <p:spPr>
          <a:xfrm>
            <a:off x="914400" y="324953"/>
            <a:ext cx="10515600" cy="754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Additional Information</a:t>
            </a:r>
          </a:p>
        </p:txBody>
      </p:sp>
    </p:spTree>
    <p:extLst>
      <p:ext uri="{BB962C8B-B14F-4D97-AF65-F5344CB8AC3E}">
        <p14:creationId xmlns:p14="http://schemas.microsoft.com/office/powerpoint/2010/main" val="65467785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In123_16x9.potx" id="{F11DB54E-D5D2-485A-B0F4-88610C83BE88}" vid="{6F3FD0E1-7A9C-4924-AD82-74CE9B6DE14D}"/>
    </a:ext>
  </a:extLst>
</a:theme>
</file>

<file path=ppt/theme/theme5.xml><?xml version="1.0" encoding="utf-8"?>
<a:theme xmlns:a="http://schemas.openxmlformats.org/drawingml/2006/main" name="Idea design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dea design template" id="{C9C6C84C-31C8-4C76-8A44-8310A8257221}" vid="{45DD48F0-B408-4E69-8193-603DE231DF4E}"/>
    </a:ext>
  </a:extLst>
</a:theme>
</file>

<file path=ppt/theme/theme6.xml><?xml version="1.0" encoding="utf-8"?>
<a:theme xmlns:a="http://schemas.openxmlformats.org/drawingml/2006/main" name="1_Office Theme">
  <a:themeElements>
    <a:clrScheme name="Custom 2">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1003</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Arial</vt:lpstr>
      <vt:lpstr>Arial Rounded MT Bold</vt:lpstr>
      <vt:lpstr>Broadway</vt:lpstr>
      <vt:lpstr>Calibri</vt:lpstr>
      <vt:lpstr>Calibri Light</vt:lpstr>
      <vt:lpstr>Century Gothic</vt:lpstr>
      <vt:lpstr>Georgia</vt:lpstr>
      <vt:lpstr>Impact</vt:lpstr>
      <vt:lpstr>Times New Roman</vt:lpstr>
      <vt:lpstr>Verdana</vt:lpstr>
      <vt:lpstr>Wingdings 2</vt:lpstr>
      <vt:lpstr>Office Theme</vt:lpstr>
      <vt:lpstr>Ocean 16x9</vt:lpstr>
      <vt:lpstr>Books 16x9</vt:lpstr>
      <vt:lpstr>2_Office Theme</vt:lpstr>
      <vt:lpstr>Idea design template</vt:lpstr>
      <vt:lpstr>1_Office Theme</vt:lpstr>
      <vt:lpstr>PowerPoint Presentation</vt:lpstr>
      <vt:lpstr>PowerPoint Presentation</vt:lpstr>
      <vt:lpstr>PowerPoint Presentation</vt:lpstr>
      <vt:lpstr>PowerPoint Presentation</vt:lpstr>
      <vt:lpstr>Science</vt:lpstr>
      <vt:lpstr>Year 6 Computing  Spring Term  </vt:lpstr>
      <vt:lpstr>PowerPoint Presentation</vt:lpstr>
      <vt:lpstr>PowerPoint Presentation</vt:lpstr>
      <vt:lpstr>PowerPoint Presentation</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 Spring Term</dc:title>
  <dc:creator>Tammy Woodland</dc:creator>
  <cp:lastModifiedBy>Sarah Caswell</cp:lastModifiedBy>
  <cp:revision>42</cp:revision>
  <dcterms:created xsi:type="dcterms:W3CDTF">2015-11-26T09:52:38Z</dcterms:created>
  <dcterms:modified xsi:type="dcterms:W3CDTF">2026-01-08T16:35:52Z</dcterms:modified>
</cp:coreProperties>
</file>