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6" r:id="rId6"/>
    <p:sldId id="260" r:id="rId7"/>
    <p:sldId id="261"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10" d="100"/>
          <a:sy n="110" d="100"/>
        </p:scale>
        <p:origin x="576"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1/9/2026</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1/9/2026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Black" panose="020B0A04020102020204" pitchFamily="34" charset="0"/>
              </a:rPr>
              <a:t>Year 5</a:t>
            </a:r>
          </a:p>
        </p:txBody>
      </p:sp>
      <p:sp>
        <p:nvSpPr>
          <p:cNvPr id="3" name="Subtitle 2"/>
          <p:cNvSpPr>
            <a:spLocks noGrp="1"/>
          </p:cNvSpPr>
          <p:nvPr>
            <p:ph type="subTitle" idx="1"/>
          </p:nvPr>
        </p:nvSpPr>
        <p:spPr/>
        <p:txBody>
          <a:bodyPr>
            <a:normAutofit/>
          </a:bodyPr>
          <a:lstStyle/>
          <a:p>
            <a:r>
              <a:rPr lang="en-GB" sz="4000" dirty="0">
                <a:solidFill>
                  <a:srgbClr val="FFFF00"/>
                </a:solidFill>
                <a:latin typeface="XCCW Joined 1a" panose="03050602040000000000" pitchFamily="66" charset="0"/>
              </a:rPr>
              <a:t>Lent </a:t>
            </a:r>
            <a:r>
              <a:rPr lang="en-GB" sz="4000" dirty="0" smtClean="0">
                <a:solidFill>
                  <a:srgbClr val="FFFF00"/>
                </a:solidFill>
                <a:latin typeface="XCCW Joined 1a" panose="03050602040000000000" pitchFamily="66" charset="0"/>
              </a:rPr>
              <a:t>2026</a:t>
            </a:r>
            <a:endParaRPr lang="en-GB" sz="4000" dirty="0">
              <a:solidFill>
                <a:srgbClr val="FFFF00"/>
              </a:solidFill>
              <a:latin typeface="XCCW Joined 1a" panose="03050602040000000000" pitchFamily="66" charset="0"/>
            </a:endParaRPr>
          </a:p>
        </p:txBody>
      </p:sp>
      <p:sp>
        <p:nvSpPr>
          <p:cNvPr id="4" name="Subtitle 2"/>
          <p:cNvSpPr txBox="1">
            <a:spLocks/>
          </p:cNvSpPr>
          <p:nvPr/>
        </p:nvSpPr>
        <p:spPr>
          <a:xfrm>
            <a:off x="3553097" y="4804260"/>
            <a:ext cx="5884877" cy="686944"/>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GB" sz="4000" dirty="0">
                <a:solidFill>
                  <a:srgbClr val="FFFF00"/>
                </a:solidFill>
                <a:latin typeface="XCCW Joined 1a" panose="03050602040000000000" pitchFamily="66" charset="0"/>
              </a:rPr>
              <a:t>Curriculum Map</a:t>
            </a:r>
          </a:p>
        </p:txBody>
      </p:sp>
    </p:spTree>
    <p:extLst>
      <p:ext uri="{BB962C8B-B14F-4D97-AF65-F5344CB8AC3E}">
        <p14:creationId xmlns:p14="http://schemas.microsoft.com/office/powerpoint/2010/main" val="398161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894" y="205945"/>
            <a:ext cx="2085555" cy="846317"/>
          </a:xfrm>
        </p:spPr>
        <p:txBody>
          <a:bodyPr/>
          <a:lstStyle/>
          <a:p>
            <a:pPr algn="l"/>
            <a:r>
              <a:rPr lang="en-GB" dirty="0">
                <a:solidFill>
                  <a:srgbClr val="FFFF00"/>
                </a:solidFill>
                <a:latin typeface="XCCW Joined 1a" panose="03050602040000000000" pitchFamily="66" charset="0"/>
              </a:rPr>
              <a:t>RE</a:t>
            </a:r>
          </a:p>
        </p:txBody>
      </p:sp>
      <p:sp>
        <p:nvSpPr>
          <p:cNvPr id="3" name="Subtitle 2"/>
          <p:cNvSpPr>
            <a:spLocks noGrp="1"/>
          </p:cNvSpPr>
          <p:nvPr>
            <p:ph type="subTitle" idx="1"/>
          </p:nvPr>
        </p:nvSpPr>
        <p:spPr>
          <a:xfrm>
            <a:off x="205658" y="1052262"/>
            <a:ext cx="6601024" cy="1550897"/>
          </a:xfrm>
        </p:spPr>
        <p:txBody>
          <a:bodyPr>
            <a:noAutofit/>
          </a:bodyPr>
          <a:lstStyle/>
          <a:p>
            <a:pPr algn="l"/>
            <a:r>
              <a:rPr lang="en-GB" sz="2000" dirty="0">
                <a:solidFill>
                  <a:srgbClr val="FFFF00"/>
                </a:solidFill>
                <a:latin typeface="Arial Narrow" panose="020B0606020202030204" pitchFamily="34" charset="0"/>
              </a:rPr>
              <a:t>Topic 4  – </a:t>
            </a:r>
            <a:r>
              <a:rPr lang="en-GB" sz="2000" dirty="0" smtClean="0">
                <a:solidFill>
                  <a:srgbClr val="FFFF00"/>
                </a:solidFill>
                <a:latin typeface="Arial Narrow" panose="020B0606020202030204" pitchFamily="34" charset="0"/>
              </a:rPr>
              <a:t>Galilee to Jerusalem</a:t>
            </a:r>
            <a:endParaRPr lang="en-GB" sz="2000" dirty="0">
              <a:solidFill>
                <a:srgbClr val="FFFF00"/>
              </a:solidFill>
              <a:latin typeface="Arial Narrow" panose="020B0606020202030204" pitchFamily="34" charset="0"/>
            </a:endParaRPr>
          </a:p>
          <a:p>
            <a:r>
              <a:rPr lang="en-GB" dirty="0"/>
              <a:t> </a:t>
            </a:r>
          </a:p>
          <a:p>
            <a:pPr algn="l"/>
            <a:r>
              <a:rPr lang="en-GB" dirty="0">
                <a:solidFill>
                  <a:srgbClr val="FFFF00"/>
                </a:solidFill>
                <a:latin typeface="Arial Narrow" panose="020B0606020202030204" pitchFamily="34" charset="0"/>
              </a:rPr>
              <a:t>. </a:t>
            </a:r>
          </a:p>
        </p:txBody>
      </p:sp>
      <p:sp>
        <p:nvSpPr>
          <p:cNvPr id="4" name="Subtitle 2"/>
          <p:cNvSpPr txBox="1">
            <a:spLocks/>
          </p:cNvSpPr>
          <p:nvPr/>
        </p:nvSpPr>
        <p:spPr>
          <a:xfrm>
            <a:off x="6718184" y="1052262"/>
            <a:ext cx="3653938" cy="2724784"/>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GB" sz="2000" b="1" dirty="0">
                <a:solidFill>
                  <a:srgbClr val="FFFF00"/>
                </a:solidFill>
                <a:latin typeface="Arial Narrow" panose="020B0606020202030204" pitchFamily="34" charset="0"/>
              </a:rPr>
              <a:t>Topic 5 – </a:t>
            </a:r>
            <a:r>
              <a:rPr lang="en-GB" sz="2000" b="1" dirty="0" smtClean="0">
                <a:solidFill>
                  <a:srgbClr val="FFFF00"/>
                </a:solidFill>
                <a:latin typeface="Arial Narrow" panose="020B0606020202030204" pitchFamily="34" charset="0"/>
              </a:rPr>
              <a:t>Eucharist</a:t>
            </a:r>
            <a:endParaRPr lang="en-GB" sz="2000" b="1" dirty="0">
              <a:solidFill>
                <a:srgbClr val="FFFF00"/>
              </a:solidFill>
              <a:latin typeface="Arial Narrow" panose="020B0606020202030204" pitchFamily="34" charset="0"/>
            </a:endParaRPr>
          </a:p>
        </p:txBody>
      </p:sp>
      <p:pic>
        <p:nvPicPr>
          <p:cNvPr id="5" name="Picture 4"/>
          <p:cNvPicPr>
            <a:picLocks noChangeAspect="1"/>
          </p:cNvPicPr>
          <p:nvPr/>
        </p:nvPicPr>
        <p:blipFill>
          <a:blip r:embed="rId2"/>
          <a:stretch>
            <a:fillRect/>
          </a:stretch>
        </p:blipFill>
        <p:spPr>
          <a:xfrm>
            <a:off x="205658" y="967595"/>
            <a:ext cx="5475426" cy="3070874"/>
          </a:xfrm>
          <a:prstGeom prst="rect">
            <a:avLst/>
          </a:prstGeom>
          <a:ln>
            <a:noFill/>
          </a:ln>
          <a:effectLst>
            <a:softEdge rad="112500"/>
          </a:effectLst>
        </p:spPr>
      </p:pic>
      <p:pic>
        <p:nvPicPr>
          <p:cNvPr id="8" name="Picture 7"/>
          <p:cNvPicPr>
            <a:picLocks noChangeAspect="1"/>
          </p:cNvPicPr>
          <p:nvPr/>
        </p:nvPicPr>
        <p:blipFill>
          <a:blip r:embed="rId3"/>
          <a:stretch>
            <a:fillRect/>
          </a:stretch>
        </p:blipFill>
        <p:spPr>
          <a:xfrm>
            <a:off x="5841753" y="205945"/>
            <a:ext cx="6240180" cy="3539067"/>
          </a:xfrm>
          <a:prstGeom prst="rect">
            <a:avLst/>
          </a:prstGeom>
          <a:ln>
            <a:noFill/>
          </a:ln>
          <a:effectLst>
            <a:softEdge rad="112500"/>
          </a:effectLst>
        </p:spPr>
      </p:pic>
      <p:pic>
        <p:nvPicPr>
          <p:cNvPr id="9" name="Picture 8"/>
          <p:cNvPicPr>
            <a:picLocks noChangeAspect="1"/>
          </p:cNvPicPr>
          <p:nvPr/>
        </p:nvPicPr>
        <p:blipFill>
          <a:blip r:embed="rId4"/>
          <a:stretch>
            <a:fillRect/>
          </a:stretch>
        </p:blipFill>
        <p:spPr>
          <a:xfrm>
            <a:off x="6874352" y="3900483"/>
            <a:ext cx="4395116" cy="2672292"/>
          </a:xfrm>
          <a:prstGeom prst="rect">
            <a:avLst/>
          </a:prstGeom>
          <a:ln>
            <a:noFill/>
          </a:ln>
          <a:effectLst>
            <a:softEdge rad="112500"/>
          </a:effectLst>
        </p:spPr>
      </p:pic>
      <p:pic>
        <p:nvPicPr>
          <p:cNvPr id="6" name="Picture 5"/>
          <p:cNvPicPr>
            <a:picLocks noChangeAspect="1"/>
          </p:cNvPicPr>
          <p:nvPr/>
        </p:nvPicPr>
        <p:blipFill rotWithShape="1">
          <a:blip r:embed="rId5"/>
          <a:srcRect t="5521"/>
          <a:stretch/>
        </p:blipFill>
        <p:spPr>
          <a:xfrm>
            <a:off x="1244237" y="4197531"/>
            <a:ext cx="3275511" cy="2375244"/>
          </a:xfrm>
          <a:prstGeom prst="rect">
            <a:avLst/>
          </a:prstGeom>
        </p:spPr>
      </p:pic>
    </p:spTree>
    <p:extLst>
      <p:ext uri="{BB962C8B-B14F-4D97-AF65-F5344CB8AC3E}">
        <p14:creationId xmlns:p14="http://schemas.microsoft.com/office/powerpoint/2010/main" val="279487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32" y="205945"/>
            <a:ext cx="5250197" cy="846317"/>
          </a:xfrm>
        </p:spPr>
        <p:txBody>
          <a:bodyPr/>
          <a:lstStyle/>
          <a:p>
            <a:pPr algn="l"/>
            <a:r>
              <a:rPr lang="en-GB" dirty="0">
                <a:solidFill>
                  <a:srgbClr val="FFFF00"/>
                </a:solidFill>
                <a:latin typeface="XCCW Joined 1a" panose="03050602040000000000" pitchFamily="66" charset="0"/>
              </a:rPr>
              <a:t>English</a:t>
            </a:r>
          </a:p>
        </p:txBody>
      </p:sp>
      <p:sp>
        <p:nvSpPr>
          <p:cNvPr id="3" name="Subtitle 2"/>
          <p:cNvSpPr>
            <a:spLocks noGrp="1"/>
          </p:cNvSpPr>
          <p:nvPr>
            <p:ph type="subTitle" idx="1"/>
          </p:nvPr>
        </p:nvSpPr>
        <p:spPr>
          <a:xfrm>
            <a:off x="497066" y="1430238"/>
            <a:ext cx="8392322" cy="2225040"/>
          </a:xfrm>
        </p:spPr>
        <p:txBody>
          <a:bodyPr>
            <a:noAutofit/>
          </a:bodyPr>
          <a:lstStyle/>
          <a:p>
            <a:pPr algn="l"/>
            <a:r>
              <a:rPr lang="en-GB" dirty="0">
                <a:solidFill>
                  <a:srgbClr val="FFFF00"/>
                </a:solidFill>
                <a:latin typeface="Arial Narrow" panose="020B0606020202030204" pitchFamily="34" charset="0"/>
              </a:rPr>
              <a:t>This half term the children will be studying Anglo-Saxon Boy, the story of Magnus Godwinson who finds himself cast into the centre stage of a blood-soaked family feud that led to one of history’s most famous battles! This is story of the family tragedy behind 1066. </a:t>
            </a:r>
          </a:p>
          <a:p>
            <a:pPr algn="l"/>
            <a:r>
              <a:rPr lang="en-GB" dirty="0">
                <a:solidFill>
                  <a:srgbClr val="FFFF00"/>
                </a:solidFill>
                <a:latin typeface="Arial Narrow" panose="020B0606020202030204" pitchFamily="34" charset="0"/>
              </a:rPr>
              <a:t>In Lent 2 we will be reading Cosmic, a humorous adventure story told in the voice of twelve year old Liam Digby a ‘gifted and talented’ child whose physical appearance ages him beyond his years. We will follow Liam and his friend, Florida Kirby on this humorous, action packed adventure exploring the ups and downs of being a parent and the consequences of a ‘little white lie’.</a:t>
            </a:r>
          </a:p>
          <a:p>
            <a:pPr algn="l"/>
            <a:r>
              <a:rPr lang="en-GB" dirty="0">
                <a:solidFill>
                  <a:srgbClr val="FFFF00"/>
                </a:solidFill>
                <a:latin typeface="Arial Narrow" panose="020B0606020202030204" pitchFamily="34" charset="0"/>
              </a:rPr>
              <a:t>Overall learning aims of these teaching sequences are:</a:t>
            </a:r>
            <a:br>
              <a:rPr lang="en-GB" dirty="0">
                <a:solidFill>
                  <a:srgbClr val="FFFF00"/>
                </a:solidFill>
                <a:latin typeface="Arial Narrow" panose="020B0606020202030204" pitchFamily="34" charset="0"/>
              </a:rPr>
            </a:br>
            <a:r>
              <a:rPr lang="en-GB" dirty="0">
                <a:solidFill>
                  <a:srgbClr val="FFFF00"/>
                </a:solidFill>
                <a:latin typeface="Arial Narrow" panose="020B0606020202030204" pitchFamily="34" charset="0"/>
              </a:rPr>
              <a:t>• To consider how particular situations make individuals behave as they do</a:t>
            </a:r>
            <a:br>
              <a:rPr lang="en-GB" dirty="0">
                <a:solidFill>
                  <a:srgbClr val="FFFF00"/>
                </a:solidFill>
                <a:latin typeface="Arial Narrow" panose="020B0606020202030204" pitchFamily="34" charset="0"/>
              </a:rPr>
            </a:br>
            <a:r>
              <a:rPr lang="en-GB" dirty="0">
                <a:solidFill>
                  <a:srgbClr val="FFFF00"/>
                </a:solidFill>
                <a:latin typeface="Arial Narrow" panose="020B0606020202030204" pitchFamily="34" charset="0"/>
              </a:rPr>
              <a:t>• To explore dilemmas, empathising with characters</a:t>
            </a:r>
            <a:br>
              <a:rPr lang="en-GB" dirty="0">
                <a:solidFill>
                  <a:srgbClr val="FFFF00"/>
                </a:solidFill>
                <a:latin typeface="Arial Narrow" panose="020B0606020202030204" pitchFamily="34" charset="0"/>
              </a:rPr>
            </a:br>
            <a:r>
              <a:rPr lang="en-GB" dirty="0">
                <a:solidFill>
                  <a:srgbClr val="FFFF00"/>
                </a:solidFill>
                <a:latin typeface="Arial Narrow" panose="020B0606020202030204" pitchFamily="34" charset="0"/>
              </a:rPr>
              <a:t>• To build an imaginative picture of a fantasy world, based on real life experiences</a:t>
            </a:r>
          </a:p>
          <a:p>
            <a:pPr algn="l"/>
            <a:endParaRPr lang="en-GB" dirty="0">
              <a:solidFill>
                <a:srgbClr val="FFFF00"/>
              </a:solidFill>
              <a:latin typeface="Arial Narrow" panose="020B0606020202030204" pitchFamily="34" charset="0"/>
            </a:endParaRPr>
          </a:p>
          <a:p>
            <a:pPr algn="l"/>
            <a:endParaRPr lang="en-GB" dirty="0">
              <a:solidFill>
                <a:srgbClr val="FFFF00"/>
              </a:solidFill>
              <a:latin typeface="Arial Narrow" panose="020B0606020202030204" pitchFamily="34" charset="0"/>
            </a:endParaRPr>
          </a:p>
        </p:txBody>
      </p:sp>
      <p:sp>
        <p:nvSpPr>
          <p:cNvPr id="6" name="AutoShape 2" descr="Image result for children's debate illust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p:nvPr/>
        </p:nvPicPr>
        <p:blipFill>
          <a:blip r:embed="rId2"/>
          <a:stretch>
            <a:fillRect/>
          </a:stretch>
        </p:blipFill>
        <p:spPr>
          <a:xfrm>
            <a:off x="9646507" y="78204"/>
            <a:ext cx="1985319" cy="2834941"/>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5492577" y="4859314"/>
            <a:ext cx="1270688" cy="1998686"/>
          </a:xfrm>
          <a:prstGeom prst="rect">
            <a:avLst/>
          </a:prstGeom>
          <a:ln>
            <a:noFill/>
          </a:ln>
          <a:effectLst>
            <a:softEdge rad="112500"/>
          </a:effectLst>
        </p:spPr>
      </p:pic>
      <p:sp>
        <p:nvSpPr>
          <p:cNvPr id="4" name="Rectangle 3"/>
          <p:cNvSpPr/>
          <p:nvPr/>
        </p:nvSpPr>
        <p:spPr>
          <a:xfrm>
            <a:off x="8441699" y="3291121"/>
            <a:ext cx="3353768" cy="2308324"/>
          </a:xfrm>
          <a:prstGeom prst="rect">
            <a:avLst/>
          </a:prstGeom>
          <a:solidFill>
            <a:srgbClr val="7030A0"/>
          </a:solidFill>
        </p:spPr>
        <p:txBody>
          <a:bodyPr wrap="square">
            <a:spAutoFit/>
          </a:bodyPr>
          <a:lstStyle/>
          <a:p>
            <a:r>
              <a:rPr lang="en-GB" u="sng" dirty="0">
                <a:solidFill>
                  <a:srgbClr val="FFFF00"/>
                </a:solidFill>
              </a:rPr>
              <a:t>Reading At Home</a:t>
            </a:r>
          </a:p>
          <a:p>
            <a:r>
              <a:rPr lang="en-GB" dirty="0">
                <a:solidFill>
                  <a:srgbClr val="FFFF00"/>
                </a:solidFill>
              </a:rPr>
              <a:t>It is vital that your child reads at home to help the development of their reading comprehension, writing and grammar skills. Remember – children are never to old to be read to!</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4924" t="15314" r="23594" b="27424"/>
          <a:stretch/>
        </p:blipFill>
        <p:spPr>
          <a:xfrm>
            <a:off x="9905998" y="5373799"/>
            <a:ext cx="1466335" cy="1349179"/>
          </a:xfrm>
          <a:prstGeom prst="rect">
            <a:avLst/>
          </a:prstGeom>
        </p:spPr>
      </p:pic>
    </p:spTree>
    <p:extLst>
      <p:ext uri="{BB962C8B-B14F-4D97-AF65-F5344CB8AC3E}">
        <p14:creationId xmlns:p14="http://schemas.microsoft.com/office/powerpoint/2010/main" val="1963662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484" y="205945"/>
            <a:ext cx="7766936" cy="846317"/>
          </a:xfrm>
        </p:spPr>
        <p:txBody>
          <a:bodyPr/>
          <a:lstStyle/>
          <a:p>
            <a:pPr algn="l"/>
            <a:r>
              <a:rPr lang="en-GB" dirty="0">
                <a:latin typeface="XCCW Joined 1a" panose="03050602040000000000" pitchFamily="66" charset="0"/>
              </a:rPr>
              <a:t>Mathematics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26628">
            <a:off x="9791035" y="209817"/>
            <a:ext cx="2181786" cy="18181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stretch>
            <a:fillRect/>
          </a:stretch>
        </p:blipFill>
        <p:spPr>
          <a:xfrm>
            <a:off x="180050" y="4105488"/>
            <a:ext cx="3676365" cy="2520000"/>
          </a:xfrm>
          <a:prstGeom prst="rect">
            <a:avLst/>
          </a:prstGeom>
        </p:spPr>
      </p:pic>
      <p:pic>
        <p:nvPicPr>
          <p:cNvPr id="8" name="Picture 7"/>
          <p:cNvPicPr>
            <a:picLocks noChangeAspect="1"/>
          </p:cNvPicPr>
          <p:nvPr/>
        </p:nvPicPr>
        <p:blipFill>
          <a:blip r:embed="rId4"/>
          <a:stretch>
            <a:fillRect/>
          </a:stretch>
        </p:blipFill>
        <p:spPr>
          <a:xfrm>
            <a:off x="6771220" y="1224273"/>
            <a:ext cx="2880000" cy="2322871"/>
          </a:xfrm>
          <a:prstGeom prst="rect">
            <a:avLst/>
          </a:prstGeom>
        </p:spPr>
      </p:pic>
      <p:pic>
        <p:nvPicPr>
          <p:cNvPr id="9" name="Picture 8"/>
          <p:cNvPicPr>
            <a:picLocks noChangeAspect="1"/>
          </p:cNvPicPr>
          <p:nvPr/>
        </p:nvPicPr>
        <p:blipFill>
          <a:blip r:embed="rId5"/>
          <a:stretch>
            <a:fillRect/>
          </a:stretch>
        </p:blipFill>
        <p:spPr>
          <a:xfrm>
            <a:off x="4188099" y="4182437"/>
            <a:ext cx="3332903" cy="2520000"/>
          </a:xfrm>
          <a:prstGeom prst="rect">
            <a:avLst/>
          </a:prstGeom>
        </p:spPr>
      </p:pic>
      <p:pic>
        <p:nvPicPr>
          <p:cNvPr id="10" name="Picture 9"/>
          <p:cNvPicPr>
            <a:picLocks noChangeAspect="1"/>
          </p:cNvPicPr>
          <p:nvPr/>
        </p:nvPicPr>
        <p:blipFill>
          <a:blip r:embed="rId6"/>
          <a:stretch>
            <a:fillRect/>
          </a:stretch>
        </p:blipFill>
        <p:spPr>
          <a:xfrm>
            <a:off x="7852686" y="4222260"/>
            <a:ext cx="4018991" cy="2403228"/>
          </a:xfrm>
          <a:prstGeom prst="rect">
            <a:avLst/>
          </a:prstGeom>
        </p:spPr>
      </p:pic>
      <p:sp>
        <p:nvSpPr>
          <p:cNvPr id="11" name="Rectangle 10"/>
          <p:cNvSpPr/>
          <p:nvPr/>
        </p:nvSpPr>
        <p:spPr>
          <a:xfrm>
            <a:off x="575734" y="1224273"/>
            <a:ext cx="6096000" cy="2462213"/>
          </a:xfrm>
          <a:prstGeom prst="rect">
            <a:avLst/>
          </a:prstGeom>
        </p:spPr>
        <p:txBody>
          <a:bodyPr>
            <a:spAutoFit/>
          </a:bodyPr>
          <a:lstStyle/>
          <a:p>
            <a:r>
              <a:rPr lang="en-GB" sz="1400" dirty="0">
                <a:solidFill>
                  <a:srgbClr val="FFFF00"/>
                </a:solidFill>
              </a:rPr>
              <a:t>In Year 5, children will continue to practise mental and written calculation methods and use all the operations to solve problems.</a:t>
            </a:r>
          </a:p>
          <a:p>
            <a:endParaRPr lang="en-GB" sz="1400" dirty="0">
              <a:solidFill>
                <a:srgbClr val="FFFF00"/>
              </a:solidFill>
            </a:endParaRPr>
          </a:p>
          <a:p>
            <a:r>
              <a:rPr lang="en-GB" sz="1400" dirty="0">
                <a:solidFill>
                  <a:srgbClr val="FFFF00"/>
                </a:solidFill>
              </a:rPr>
              <a:t>They will meet prime, square and cube numbers, and work with factors and multiples. They will calculate perimeters and areas, draw and measure rectangles and rectilinear shapes.</a:t>
            </a:r>
          </a:p>
          <a:p>
            <a:endParaRPr lang="en-GB" sz="1400" dirty="0">
              <a:solidFill>
                <a:srgbClr val="FFFF00"/>
              </a:solidFill>
            </a:endParaRPr>
          </a:p>
          <a:p>
            <a:r>
              <a:rPr lang="en-GB" sz="1400" dirty="0">
                <a:solidFill>
                  <a:srgbClr val="FFFF00"/>
                </a:solidFill>
              </a:rPr>
              <a:t>They’ll be taught long multiplication and multiply four-digit by two-digit numbers, then short division for dividing four-digit by one-digit numbers. They’ll begin to multiply fractions, learn more about decimals and be introduced to percentages. </a:t>
            </a:r>
          </a:p>
        </p:txBody>
      </p:sp>
    </p:spTree>
    <p:extLst>
      <p:ext uri="{BB962C8B-B14F-4D97-AF65-F5344CB8AC3E}">
        <p14:creationId xmlns:p14="http://schemas.microsoft.com/office/powerpoint/2010/main" val="1303295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091" y="653143"/>
            <a:ext cx="9274629" cy="1154107"/>
          </a:xfrm>
        </p:spPr>
        <p:txBody>
          <a:bodyPr/>
          <a:lstStyle/>
          <a:p>
            <a:pPr algn="l"/>
            <a:r>
              <a:rPr lang="en-GB" dirty="0">
                <a:latin typeface="XCCW Joined 1a" panose="03050602040000000000" pitchFamily="66" charset="0"/>
              </a:rPr>
              <a:t>The Anglo- Saxons and Vikings</a:t>
            </a:r>
          </a:p>
        </p:txBody>
      </p:sp>
      <p:sp>
        <p:nvSpPr>
          <p:cNvPr id="3" name="Subtitle 2"/>
          <p:cNvSpPr>
            <a:spLocks noGrp="1"/>
          </p:cNvSpPr>
          <p:nvPr>
            <p:ph type="subTitle" idx="1"/>
          </p:nvPr>
        </p:nvSpPr>
        <p:spPr>
          <a:xfrm>
            <a:off x="883105" y="1895140"/>
            <a:ext cx="5869542" cy="3437051"/>
          </a:xfrm>
        </p:spPr>
        <p:txBody>
          <a:bodyPr>
            <a:noAutofit/>
          </a:bodyPr>
          <a:lstStyle/>
          <a:p>
            <a:pPr algn="l"/>
            <a:r>
              <a:rPr lang="en-GB" sz="2000" dirty="0">
                <a:solidFill>
                  <a:schemeClr val="bg1"/>
                </a:solidFill>
                <a:latin typeface="Arial Narrow" panose="020B0606020202030204" pitchFamily="34" charset="0"/>
              </a:rPr>
              <a:t>This half term, Year 5 will be learning about the Anglo- Saxons and Vikings</a:t>
            </a:r>
          </a:p>
          <a:p>
            <a:pPr algn="l"/>
            <a:r>
              <a:rPr lang="en-GB" sz="2000" dirty="0">
                <a:solidFill>
                  <a:schemeClr val="bg1"/>
                </a:solidFill>
                <a:latin typeface="Arial Narrow" panose="020B0606020202030204" pitchFamily="34" charset="0"/>
              </a:rPr>
              <a:t>The children will find out who they were, where they came from and what made them successful. They will learn about Viking trade routes, as well as where the invaders settled and the significance of town names. They will look at everyday life, as well as learning about dwellings and farming. The children will learn about Viking long ships and why these were so successful. All of the work completed will enable them to answer the end of topic question – </a:t>
            </a:r>
          </a:p>
          <a:p>
            <a:pPr algn="l"/>
            <a:r>
              <a:rPr lang="en-GB" sz="2000" dirty="0">
                <a:solidFill>
                  <a:schemeClr val="bg1"/>
                </a:solidFill>
                <a:latin typeface="Arial Narrow" panose="020B0606020202030204" pitchFamily="34" charset="0"/>
              </a:rPr>
              <a:t>‘</a:t>
            </a:r>
            <a:r>
              <a:rPr lang="en-GB" sz="2000" b="1" dirty="0">
                <a:solidFill>
                  <a:schemeClr val="bg1"/>
                </a:solidFill>
              </a:rPr>
              <a:t>Both the Anglo-Saxons and Vikings have made a lasting impact on Britain today.  Do you agree?’</a:t>
            </a:r>
            <a:endParaRPr lang="en-GB" sz="2000" dirty="0">
              <a:solidFill>
                <a:schemeClr val="bg1"/>
              </a:solidFill>
              <a:latin typeface="Arial Narrow" panose="020B0606020202030204" pitchFamily="34" charset="0"/>
            </a:endParaRPr>
          </a:p>
        </p:txBody>
      </p:sp>
      <p:sp>
        <p:nvSpPr>
          <p:cNvPr id="6" name="AutoShape 2" descr="Image result for stone 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a:stretch>
            <a:fillRect/>
          </a:stretch>
        </p:blipFill>
        <p:spPr>
          <a:xfrm>
            <a:off x="7745814" y="833104"/>
            <a:ext cx="4176735" cy="1948294"/>
          </a:xfrm>
          <a:prstGeom prst="rect">
            <a:avLst/>
          </a:prstGeom>
        </p:spPr>
      </p:pic>
      <p:pic>
        <p:nvPicPr>
          <p:cNvPr id="10" name="Picture 9"/>
          <p:cNvPicPr>
            <a:picLocks noChangeAspect="1"/>
          </p:cNvPicPr>
          <p:nvPr/>
        </p:nvPicPr>
        <p:blipFill>
          <a:blip r:embed="rId3"/>
          <a:stretch>
            <a:fillRect/>
          </a:stretch>
        </p:blipFill>
        <p:spPr>
          <a:xfrm>
            <a:off x="8594032" y="3088421"/>
            <a:ext cx="3082231" cy="2831964"/>
          </a:xfrm>
          <a:prstGeom prst="rect">
            <a:avLst/>
          </a:prstGeom>
        </p:spPr>
      </p:pic>
    </p:spTree>
    <p:extLst>
      <p:ext uri="{BB962C8B-B14F-4D97-AF65-F5344CB8AC3E}">
        <p14:creationId xmlns:p14="http://schemas.microsoft.com/office/powerpoint/2010/main" val="202275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894" y="205945"/>
            <a:ext cx="7766936" cy="846317"/>
          </a:xfrm>
        </p:spPr>
        <p:txBody>
          <a:bodyPr/>
          <a:lstStyle/>
          <a:p>
            <a:pPr algn="l"/>
            <a:r>
              <a:rPr lang="en-GB" dirty="0">
                <a:latin typeface="XCCW Joined 1a" panose="03050602040000000000" pitchFamily="66" charset="0"/>
              </a:rPr>
              <a:t>Science</a:t>
            </a:r>
          </a:p>
        </p:txBody>
      </p:sp>
      <p:sp>
        <p:nvSpPr>
          <p:cNvPr id="3" name="Subtitle 2"/>
          <p:cNvSpPr>
            <a:spLocks noGrp="1"/>
          </p:cNvSpPr>
          <p:nvPr>
            <p:ph type="subTitle" idx="1"/>
          </p:nvPr>
        </p:nvSpPr>
        <p:spPr>
          <a:xfrm>
            <a:off x="845820" y="1090556"/>
            <a:ext cx="6314916" cy="5767444"/>
          </a:xfrm>
        </p:spPr>
        <p:txBody>
          <a:bodyPr>
            <a:noAutofit/>
          </a:bodyPr>
          <a:lstStyle/>
          <a:p>
            <a:pPr algn="l"/>
            <a:r>
              <a:rPr lang="en-GB" dirty="0">
                <a:solidFill>
                  <a:srgbClr val="FFFF00"/>
                </a:solidFill>
                <a:latin typeface="Arial Narrow" panose="020B0606020202030204" pitchFamily="34" charset="0"/>
              </a:rPr>
              <a:t>The children will be learning to identify that effects of air resistance, water resistance and friction as well as studying the Earth and it’s place in our Solar System. They will be asking questions that can be investigated scientifically. They will be planning fair tests and repeating observations and measurements in order to improve their accuracy. </a:t>
            </a:r>
          </a:p>
        </p:txBody>
      </p:sp>
      <p:pic>
        <p:nvPicPr>
          <p:cNvPr id="4" name="Picture 3"/>
          <p:cNvPicPr>
            <a:picLocks noChangeAspect="1"/>
          </p:cNvPicPr>
          <p:nvPr/>
        </p:nvPicPr>
        <p:blipFill>
          <a:blip r:embed="rId2"/>
          <a:stretch>
            <a:fillRect/>
          </a:stretch>
        </p:blipFill>
        <p:spPr>
          <a:xfrm>
            <a:off x="5679248" y="2807442"/>
            <a:ext cx="3448523" cy="2576268"/>
          </a:xfrm>
          <a:prstGeom prst="rect">
            <a:avLst/>
          </a:prstGeom>
        </p:spPr>
      </p:pic>
      <p:pic>
        <p:nvPicPr>
          <p:cNvPr id="5" name="Picture 4"/>
          <p:cNvPicPr>
            <a:picLocks noChangeAspect="1"/>
          </p:cNvPicPr>
          <p:nvPr/>
        </p:nvPicPr>
        <p:blipFill>
          <a:blip r:embed="rId3"/>
          <a:stretch>
            <a:fillRect/>
          </a:stretch>
        </p:blipFill>
        <p:spPr>
          <a:xfrm>
            <a:off x="9672340" y="205945"/>
            <a:ext cx="2380549" cy="4484137"/>
          </a:xfrm>
          <a:prstGeom prst="rect">
            <a:avLst/>
          </a:prstGeom>
        </p:spPr>
      </p:pic>
      <p:pic>
        <p:nvPicPr>
          <p:cNvPr id="6" name="Picture 5"/>
          <p:cNvPicPr>
            <a:picLocks noChangeAspect="1"/>
          </p:cNvPicPr>
          <p:nvPr/>
        </p:nvPicPr>
        <p:blipFill>
          <a:blip r:embed="rId4"/>
          <a:stretch>
            <a:fillRect/>
          </a:stretch>
        </p:blipFill>
        <p:spPr>
          <a:xfrm>
            <a:off x="946894" y="3831157"/>
            <a:ext cx="4247055" cy="2180447"/>
          </a:xfrm>
          <a:prstGeom prst="rect">
            <a:avLst/>
          </a:prstGeom>
        </p:spPr>
      </p:pic>
    </p:spTree>
    <p:extLst>
      <p:ext uri="{BB962C8B-B14F-4D97-AF65-F5344CB8AC3E}">
        <p14:creationId xmlns:p14="http://schemas.microsoft.com/office/powerpoint/2010/main" val="258831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638863" y="1227556"/>
            <a:ext cx="3651441" cy="307777"/>
          </a:xfrm>
          <a:prstGeom prst="rect">
            <a:avLst/>
          </a:prstGeom>
          <a:noFill/>
          <a:ln>
            <a:noFill/>
          </a:ln>
        </p:spPr>
        <p:txBody>
          <a:bodyPr wrap="square">
            <a:spAutoFit/>
          </a:bodyPr>
          <a:lstStyle/>
          <a:p>
            <a:pPr algn="ctr"/>
            <a:endParaRPr lang="en-GB" sz="1400" b="1" dirty="0"/>
          </a:p>
        </p:txBody>
      </p:sp>
      <p:sp>
        <p:nvSpPr>
          <p:cNvPr id="27" name="Rounded Rectangle 26"/>
          <p:cNvSpPr/>
          <p:nvPr/>
        </p:nvSpPr>
        <p:spPr>
          <a:xfrm>
            <a:off x="1036330" y="488565"/>
            <a:ext cx="7147550" cy="5981460"/>
          </a:xfrm>
          <a:prstGeom prst="roundRect">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p:cNvSpPr txBox="1"/>
          <p:nvPr/>
        </p:nvSpPr>
        <p:spPr>
          <a:xfrm>
            <a:off x="1362457" y="4614781"/>
            <a:ext cx="6336790" cy="1015663"/>
          </a:xfrm>
          <a:prstGeom prst="rect">
            <a:avLst/>
          </a:prstGeom>
          <a:noFill/>
        </p:spPr>
        <p:txBody>
          <a:bodyPr wrap="square" rtlCol="0">
            <a:spAutoFit/>
          </a:bodyPr>
          <a:lstStyle/>
          <a:p>
            <a:pPr algn="ctr"/>
            <a:r>
              <a:rPr lang="en-GB" sz="2000" b="1" dirty="0">
                <a:solidFill>
                  <a:schemeClr val="bg1"/>
                </a:solidFill>
              </a:rPr>
              <a:t>The children will be using Scratch to learn about, creating and editing algorithms to create a maze game.</a:t>
            </a:r>
          </a:p>
        </p:txBody>
      </p:sp>
      <p:sp>
        <p:nvSpPr>
          <p:cNvPr id="5" name="TextBox 4"/>
          <p:cNvSpPr txBox="1"/>
          <p:nvPr/>
        </p:nvSpPr>
        <p:spPr>
          <a:xfrm>
            <a:off x="1513614" y="1198270"/>
            <a:ext cx="5697361" cy="400110"/>
          </a:xfrm>
          <a:prstGeom prst="rect">
            <a:avLst/>
          </a:prstGeom>
          <a:noFill/>
        </p:spPr>
        <p:txBody>
          <a:bodyPr wrap="square" rtlCol="0">
            <a:spAutoFit/>
          </a:bodyPr>
          <a:lstStyle/>
          <a:p>
            <a:r>
              <a:rPr lang="en-US" sz="2000" b="1" dirty="0"/>
              <a:t>Flat-file databases</a:t>
            </a:r>
            <a:endParaRPr lang="en-GB" sz="2000" dirty="0"/>
          </a:p>
        </p:txBody>
      </p:sp>
      <p:pic>
        <p:nvPicPr>
          <p:cNvPr id="6" name="Picture 5"/>
          <p:cNvPicPr>
            <a:picLocks noChangeAspect="1"/>
          </p:cNvPicPr>
          <p:nvPr/>
        </p:nvPicPr>
        <p:blipFill>
          <a:blip r:embed="rId2"/>
          <a:stretch>
            <a:fillRect/>
          </a:stretch>
        </p:blipFill>
        <p:spPr>
          <a:xfrm>
            <a:off x="8940733" y="1721554"/>
            <a:ext cx="2143125" cy="2143125"/>
          </a:xfrm>
          <a:prstGeom prst="rect">
            <a:avLst/>
          </a:prstGeom>
        </p:spPr>
      </p:pic>
      <p:sp>
        <p:nvSpPr>
          <p:cNvPr id="3" name="TextBox 2">
            <a:extLst>
              <a:ext uri="{FF2B5EF4-FFF2-40B4-BE49-F238E27FC236}">
                <a16:creationId xmlns="" xmlns:a16="http://schemas.microsoft.com/office/drawing/2014/main" id="{E94A855C-AFAD-458E-90EA-821199CE4B70}"/>
              </a:ext>
            </a:extLst>
          </p:cNvPr>
          <p:cNvSpPr txBox="1"/>
          <p:nvPr/>
        </p:nvSpPr>
        <p:spPr>
          <a:xfrm>
            <a:off x="8025374" y="2916126"/>
            <a:ext cx="2856209" cy="369332"/>
          </a:xfrm>
          <a:prstGeom prst="rect">
            <a:avLst/>
          </a:prstGeom>
          <a:noFill/>
        </p:spPr>
        <p:txBody>
          <a:bodyPr wrap="square" rtlCol="0">
            <a:spAutoFit/>
          </a:bodyPr>
          <a:lstStyle/>
          <a:p>
            <a:endParaRPr lang="en-GB" dirty="0"/>
          </a:p>
        </p:txBody>
      </p:sp>
      <p:sp>
        <p:nvSpPr>
          <p:cNvPr id="9" name="TextBox 8">
            <a:extLst>
              <a:ext uri="{FF2B5EF4-FFF2-40B4-BE49-F238E27FC236}">
                <a16:creationId xmlns="" xmlns:a16="http://schemas.microsoft.com/office/drawing/2014/main" id="{267E95DD-B5A6-4CD2-BFB5-EC868CAF8A76}"/>
              </a:ext>
            </a:extLst>
          </p:cNvPr>
          <p:cNvSpPr txBox="1"/>
          <p:nvPr/>
        </p:nvSpPr>
        <p:spPr>
          <a:xfrm>
            <a:off x="1362457" y="1721554"/>
            <a:ext cx="6336790" cy="2862322"/>
          </a:xfrm>
          <a:prstGeom prst="rect">
            <a:avLst/>
          </a:prstGeom>
          <a:noFill/>
        </p:spPr>
        <p:txBody>
          <a:bodyPr wrap="square" rtlCol="0">
            <a:spAutoFit/>
          </a:bodyPr>
          <a:lstStyle/>
          <a:p>
            <a:pPr algn="ctr"/>
            <a:r>
              <a:rPr lang="en-GB" sz="2000" b="1">
                <a:solidFill>
                  <a:schemeClr val="bg1"/>
                </a:solidFill>
              </a:rPr>
              <a:t>This </a:t>
            </a:r>
            <a:r>
              <a:rPr lang="en-GB" sz="2000" b="1" dirty="0">
                <a:solidFill>
                  <a:schemeClr val="bg1"/>
                </a:solidFill>
              </a:rPr>
              <a:t>unit looks at how a flat-file database can be used to organise data in records. Learners will use tools within a database to order and answer questions about data. They will create graphs and charts from their data to help solve problems. They will also use a real-life database to answer a question, and present their work to others. </a:t>
            </a:r>
          </a:p>
          <a:p>
            <a:pPr algn="ctr"/>
            <a:endParaRPr lang="en-GB" sz="2000" b="1" dirty="0">
              <a:solidFill>
                <a:schemeClr val="bg1"/>
              </a:solidFill>
            </a:endParaRPr>
          </a:p>
          <a:p>
            <a:pPr algn="ctr"/>
            <a:endParaRPr lang="en-GB" sz="2000" b="1" dirty="0">
              <a:solidFill>
                <a:schemeClr val="bg1"/>
              </a:solidFill>
            </a:endParaRPr>
          </a:p>
        </p:txBody>
      </p:sp>
      <p:sp>
        <p:nvSpPr>
          <p:cNvPr id="10" name="TextBox 9">
            <a:extLst>
              <a:ext uri="{FF2B5EF4-FFF2-40B4-BE49-F238E27FC236}">
                <a16:creationId xmlns="" xmlns:a16="http://schemas.microsoft.com/office/drawing/2014/main" id="{03BDC6CD-D382-4323-AA28-FA99CC008DC3}"/>
              </a:ext>
            </a:extLst>
          </p:cNvPr>
          <p:cNvSpPr txBox="1"/>
          <p:nvPr/>
        </p:nvSpPr>
        <p:spPr>
          <a:xfrm>
            <a:off x="1362457" y="3968323"/>
            <a:ext cx="5697361" cy="400110"/>
          </a:xfrm>
          <a:prstGeom prst="rect">
            <a:avLst/>
          </a:prstGeom>
          <a:noFill/>
        </p:spPr>
        <p:txBody>
          <a:bodyPr wrap="square" rtlCol="0">
            <a:spAutoFit/>
          </a:bodyPr>
          <a:lstStyle/>
          <a:p>
            <a:r>
              <a:rPr lang="en-US" sz="2000" b="1" dirty="0"/>
              <a:t>Programming</a:t>
            </a:r>
            <a:endParaRPr lang="en-GB" sz="2000" dirty="0"/>
          </a:p>
        </p:txBody>
      </p:sp>
    </p:spTree>
    <p:extLst>
      <p:ext uri="{BB962C8B-B14F-4D97-AF65-F5344CB8AC3E}">
        <p14:creationId xmlns:p14="http://schemas.microsoft.com/office/powerpoint/2010/main" val="4085155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894" y="205945"/>
            <a:ext cx="7766936" cy="846317"/>
          </a:xfrm>
        </p:spPr>
        <p:txBody>
          <a:bodyPr/>
          <a:lstStyle/>
          <a:p>
            <a:pPr algn="l"/>
            <a:r>
              <a:rPr lang="en-GB" dirty="0">
                <a:latin typeface="XCCW Joined 1a" panose="03050602040000000000" pitchFamily="66" charset="0"/>
              </a:rPr>
              <a:t>Music</a:t>
            </a:r>
          </a:p>
        </p:txBody>
      </p:sp>
      <p:sp>
        <p:nvSpPr>
          <p:cNvPr id="3" name="Subtitle 2"/>
          <p:cNvSpPr>
            <a:spLocks noGrp="1"/>
          </p:cNvSpPr>
          <p:nvPr>
            <p:ph type="subTitle" idx="1"/>
          </p:nvPr>
        </p:nvSpPr>
        <p:spPr>
          <a:xfrm>
            <a:off x="946894" y="1200541"/>
            <a:ext cx="7766936" cy="1550897"/>
          </a:xfrm>
        </p:spPr>
        <p:txBody>
          <a:bodyPr>
            <a:noAutofit/>
          </a:bodyPr>
          <a:lstStyle/>
          <a:p>
            <a:pPr algn="l"/>
            <a:r>
              <a:rPr lang="en-GB" dirty="0">
                <a:solidFill>
                  <a:srgbClr val="FFFF00"/>
                </a:solidFill>
                <a:latin typeface="Arial Narrow" panose="020B0606020202030204" pitchFamily="34" charset="0"/>
              </a:rPr>
              <a:t>In music, we will be furthering our understanding of different timbres and how they are produced.  We will be exploring different ways of combining these timbres to create the intended effect through listening to, composing and performing vocal and instrumental music. </a:t>
            </a:r>
          </a:p>
        </p:txBody>
      </p:sp>
      <p:pic>
        <p:nvPicPr>
          <p:cNvPr id="6" name="Picture 4" descr="Image result for Musical instru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79" y="3106076"/>
            <a:ext cx="5244451" cy="242316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296" y="3124453"/>
            <a:ext cx="2630534" cy="2480835"/>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527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894" y="980304"/>
            <a:ext cx="7766936" cy="846317"/>
          </a:xfrm>
        </p:spPr>
        <p:txBody>
          <a:bodyPr/>
          <a:lstStyle/>
          <a:p>
            <a:pPr algn="l"/>
            <a:r>
              <a:rPr lang="en-GB" dirty="0">
                <a:latin typeface="XCCW Joined 1a" panose="03050602040000000000" pitchFamily="66" charset="0"/>
              </a:rPr>
              <a:t>Additional Information</a:t>
            </a:r>
          </a:p>
        </p:txBody>
      </p:sp>
      <p:sp>
        <p:nvSpPr>
          <p:cNvPr id="3" name="Subtitle 2"/>
          <p:cNvSpPr>
            <a:spLocks noGrp="1"/>
          </p:cNvSpPr>
          <p:nvPr>
            <p:ph type="subTitle" idx="1"/>
          </p:nvPr>
        </p:nvSpPr>
        <p:spPr>
          <a:xfrm>
            <a:off x="650332" y="1972164"/>
            <a:ext cx="6631917" cy="1550897"/>
          </a:xfrm>
        </p:spPr>
        <p:txBody>
          <a:bodyPr>
            <a:noAutofit/>
          </a:bodyPr>
          <a:lstStyle/>
          <a:p>
            <a:pPr marL="285750" indent="-285750" algn="l">
              <a:buFont typeface="Arial" panose="020B0604020202020204" pitchFamily="34" charset="0"/>
              <a:buChar char="•"/>
            </a:pPr>
            <a:r>
              <a:rPr lang="en-GB" dirty="0">
                <a:solidFill>
                  <a:srgbClr val="FFFF00"/>
                </a:solidFill>
                <a:latin typeface="Arial Narrow" panose="020B0606020202030204" pitchFamily="34" charset="0"/>
              </a:rPr>
              <a:t>Homework - Maths homework is set every Friday on the  ‘My Maths’ website and </a:t>
            </a:r>
            <a:r>
              <a:rPr lang="en-GB" dirty="0" smtClean="0">
                <a:solidFill>
                  <a:srgbClr val="FFFF00"/>
                </a:solidFill>
                <a:latin typeface="Arial Narrow" panose="020B0606020202030204" pitchFamily="34" charset="0"/>
              </a:rPr>
              <a:t>30 minutes </a:t>
            </a:r>
            <a:r>
              <a:rPr lang="en-GB" dirty="0">
                <a:solidFill>
                  <a:srgbClr val="FFFF00"/>
                </a:solidFill>
                <a:latin typeface="Arial Narrow" panose="020B0606020202030204" pitchFamily="34" charset="0"/>
              </a:rPr>
              <a:t>of literacy homework is set on ‘Reading Eggs.’  This homework is to be completed by the following Wednesday. </a:t>
            </a:r>
          </a:p>
          <a:p>
            <a:pPr marL="285750" indent="-285750" algn="l">
              <a:buFont typeface="Arial" panose="020B0604020202020204" pitchFamily="34" charset="0"/>
              <a:buChar char="•"/>
            </a:pPr>
            <a:r>
              <a:rPr lang="en-GB" dirty="0">
                <a:solidFill>
                  <a:srgbClr val="FFFF00"/>
                </a:solidFill>
                <a:latin typeface="Arial Narrow" panose="020B0606020202030204" pitchFamily="34" charset="0"/>
              </a:rPr>
              <a:t>Spelling homework will be given out on Friday and spelling tests will be completed the following week. </a:t>
            </a:r>
          </a:p>
          <a:p>
            <a:pPr marL="285750" indent="-285750" algn="l">
              <a:buFont typeface="Arial" panose="020B0604020202020204" pitchFamily="34" charset="0"/>
              <a:buChar char="•"/>
            </a:pPr>
            <a:r>
              <a:rPr lang="en-GB" dirty="0">
                <a:solidFill>
                  <a:srgbClr val="FFFF00"/>
                </a:solidFill>
                <a:latin typeface="Arial Narrow" panose="020B0606020202030204" pitchFamily="34" charset="0"/>
              </a:rPr>
              <a:t>Children are also expected to read and log at least 5 reading entries per week in their Reading Diaries. We also ask that you hear them read aloud at least twice a week and sign their diaries accordingly. Reading Diaries are checked regularly. </a:t>
            </a:r>
          </a:p>
          <a:p>
            <a:pPr algn="l"/>
            <a:r>
              <a:rPr lang="en-GB" dirty="0">
                <a:solidFill>
                  <a:srgbClr val="FFFF00"/>
                </a:solidFill>
                <a:latin typeface="Arial Narrow" panose="020B0606020202030204" pitchFamily="34" charset="0"/>
              </a:rPr>
              <a:t> </a:t>
            </a:r>
          </a:p>
          <a:p>
            <a:pPr marL="285750" indent="-285750" algn="l">
              <a:buFont typeface="Arial" panose="020B0604020202020204" pitchFamily="34" charset="0"/>
              <a:buChar char="•"/>
            </a:pPr>
            <a:endParaRPr lang="en-GB" dirty="0">
              <a:solidFill>
                <a:srgbClr val="FFFF00"/>
              </a:solidFill>
              <a:latin typeface="Arial Narrow" panose="020B0606020202030204" pitchFamily="34" charset="0"/>
            </a:endParaRPr>
          </a:p>
        </p:txBody>
      </p:sp>
      <p:sp>
        <p:nvSpPr>
          <p:cNvPr id="4" name="Rectangle 3"/>
          <p:cNvSpPr/>
          <p:nvPr/>
        </p:nvSpPr>
        <p:spPr>
          <a:xfrm>
            <a:off x="7685903" y="568406"/>
            <a:ext cx="4283675" cy="4893647"/>
          </a:xfrm>
          <a:prstGeom prst="rect">
            <a:avLst/>
          </a:prstGeom>
          <a:solidFill>
            <a:schemeClr val="accent4">
              <a:lumMod val="50000"/>
            </a:schemeClr>
          </a:solidFill>
        </p:spPr>
        <p:txBody>
          <a:bodyPr wrap="square">
            <a:spAutoFit/>
          </a:bodyPr>
          <a:lstStyle/>
          <a:p>
            <a:r>
              <a:rPr lang="en-GB" u="sng" dirty="0">
                <a:solidFill>
                  <a:srgbClr val="FFC000"/>
                </a:solidFill>
              </a:rPr>
              <a:t>Dates for the </a:t>
            </a:r>
            <a:r>
              <a:rPr lang="en-GB" u="sng" dirty="0" smtClean="0">
                <a:solidFill>
                  <a:srgbClr val="FFC000"/>
                </a:solidFill>
              </a:rPr>
              <a:t>Diary</a:t>
            </a:r>
          </a:p>
          <a:p>
            <a:endParaRPr lang="en-GB" u="sng" dirty="0">
              <a:solidFill>
                <a:srgbClr val="FFC000"/>
              </a:solidFill>
            </a:endParaRPr>
          </a:p>
          <a:p>
            <a:endParaRPr lang="en-GB" u="sng" dirty="0" smtClean="0">
              <a:solidFill>
                <a:srgbClr val="FFC000"/>
              </a:solidFill>
            </a:endParaRPr>
          </a:p>
          <a:p>
            <a:endParaRPr lang="en-GB" u="sng" dirty="0">
              <a:solidFill>
                <a:srgbClr val="FFC000"/>
              </a:solidFill>
            </a:endParaRPr>
          </a:p>
          <a:p>
            <a:endParaRPr lang="en-GB" u="sng" dirty="0" smtClean="0">
              <a:solidFill>
                <a:srgbClr val="FFC000"/>
              </a:solidFill>
            </a:endParaRPr>
          </a:p>
          <a:p>
            <a:endParaRPr lang="en-GB" u="sng" dirty="0">
              <a:solidFill>
                <a:srgbClr val="FFC000"/>
              </a:solidFill>
            </a:endParaRPr>
          </a:p>
          <a:p>
            <a:endParaRPr lang="en-GB" u="sng" dirty="0" smtClean="0">
              <a:solidFill>
                <a:srgbClr val="FFC000"/>
              </a:solidFill>
            </a:endParaRPr>
          </a:p>
          <a:p>
            <a:endParaRPr lang="en-GB" dirty="0">
              <a:solidFill>
                <a:srgbClr val="FFC000"/>
              </a:solidFill>
            </a:endParaRPr>
          </a:p>
          <a:p>
            <a:r>
              <a:rPr lang="en-GB" sz="1400" dirty="0" smtClean="0">
                <a:solidFill>
                  <a:srgbClr val="FFC000"/>
                </a:solidFill>
              </a:rPr>
              <a:t>Fire brigade visit: 2.2.26</a:t>
            </a:r>
          </a:p>
          <a:p>
            <a:r>
              <a:rPr lang="en-GB" sz="1400" dirty="0" smtClean="0">
                <a:solidFill>
                  <a:srgbClr val="FFC000"/>
                </a:solidFill>
              </a:rPr>
              <a:t>Class Assembly DOR: 6.2.26</a:t>
            </a:r>
            <a:endParaRPr lang="en-GB" sz="1400" dirty="0">
              <a:solidFill>
                <a:srgbClr val="FFC000"/>
              </a:solidFill>
            </a:endParaRPr>
          </a:p>
          <a:p>
            <a:r>
              <a:rPr lang="en-GB" sz="1400" dirty="0" smtClean="0">
                <a:solidFill>
                  <a:srgbClr val="FFC000"/>
                </a:solidFill>
              </a:rPr>
              <a:t>Digital School House:</a:t>
            </a:r>
          </a:p>
          <a:p>
            <a:pPr marL="285750" indent="-285750">
              <a:buFont typeface="Arial" panose="020B0604020202020204" pitchFamily="34" charset="0"/>
              <a:buChar char="•"/>
            </a:pPr>
            <a:r>
              <a:rPr lang="en-GB" sz="1400" dirty="0" smtClean="0">
                <a:solidFill>
                  <a:srgbClr val="FFC000"/>
                </a:solidFill>
              </a:rPr>
              <a:t>PF class 26.2.26</a:t>
            </a:r>
          </a:p>
          <a:p>
            <a:pPr marL="285750" indent="-285750">
              <a:buFont typeface="Arial" panose="020B0604020202020204" pitchFamily="34" charset="0"/>
              <a:buChar char="•"/>
            </a:pPr>
            <a:r>
              <a:rPr lang="en-GB" sz="1400" dirty="0" smtClean="0">
                <a:solidFill>
                  <a:srgbClr val="FFC000"/>
                </a:solidFill>
              </a:rPr>
              <a:t>DOR class 12.6.26</a:t>
            </a:r>
          </a:p>
          <a:p>
            <a:r>
              <a:rPr lang="en-GB" sz="1400" dirty="0" smtClean="0">
                <a:solidFill>
                  <a:srgbClr val="FFC000"/>
                </a:solidFill>
              </a:rPr>
              <a:t>Circuits workshop:  </a:t>
            </a:r>
            <a:r>
              <a:rPr lang="en-GB" sz="1400" dirty="0" smtClean="0">
                <a:solidFill>
                  <a:srgbClr val="FFC000"/>
                </a:solidFill>
              </a:rPr>
              <a:t>25.3.26</a:t>
            </a:r>
            <a:endParaRPr lang="en-GB" sz="1400" dirty="0">
              <a:solidFill>
                <a:srgbClr val="FFC000"/>
              </a:solidFill>
            </a:endParaRPr>
          </a:p>
          <a:p>
            <a:r>
              <a:rPr lang="en-GB" sz="1400" dirty="0" smtClean="0">
                <a:solidFill>
                  <a:srgbClr val="FFC000"/>
                </a:solidFill>
              </a:rPr>
              <a:t>Stations of the Cross: 24.3.26</a:t>
            </a:r>
          </a:p>
          <a:p>
            <a:r>
              <a:rPr lang="en-GB" sz="1400" u="sng" dirty="0" smtClean="0">
                <a:solidFill>
                  <a:srgbClr val="FFC000"/>
                </a:solidFill>
              </a:rPr>
              <a:t>P.E</a:t>
            </a:r>
            <a:r>
              <a:rPr lang="en-GB" sz="1400" u="sng" dirty="0">
                <a:solidFill>
                  <a:srgbClr val="FFC000"/>
                </a:solidFill>
              </a:rPr>
              <a:t>.</a:t>
            </a:r>
          </a:p>
          <a:p>
            <a:pPr>
              <a:buFontTx/>
              <a:buChar char="-"/>
            </a:pPr>
            <a:r>
              <a:rPr lang="en-GB" sz="1400" dirty="0">
                <a:solidFill>
                  <a:srgbClr val="FFC000"/>
                </a:solidFill>
              </a:rPr>
              <a:t>The children will be having their P.E. </a:t>
            </a:r>
            <a:r>
              <a:rPr lang="en-GB" sz="1400" dirty="0" smtClean="0">
                <a:solidFill>
                  <a:srgbClr val="FFC000"/>
                </a:solidFill>
              </a:rPr>
              <a:t>lessons </a:t>
            </a:r>
            <a:r>
              <a:rPr lang="en-GB" sz="1400" dirty="0">
                <a:solidFill>
                  <a:srgbClr val="FFC000"/>
                </a:solidFill>
              </a:rPr>
              <a:t>on a </a:t>
            </a:r>
            <a:r>
              <a:rPr lang="en-GB" sz="1400" dirty="0" smtClean="0">
                <a:solidFill>
                  <a:srgbClr val="FFC000"/>
                </a:solidFill>
              </a:rPr>
              <a:t>Tuesday and Thursday. </a:t>
            </a:r>
            <a:r>
              <a:rPr lang="en-GB" sz="1400" dirty="0">
                <a:solidFill>
                  <a:srgbClr val="FFC000"/>
                </a:solidFill>
              </a:rPr>
              <a:t>Any child who has their ears pierced will need to remove them prior to the lesson.</a:t>
            </a:r>
          </a:p>
        </p:txBody>
      </p:sp>
      <p:pic>
        <p:nvPicPr>
          <p:cNvPr id="5" name="Picture 4"/>
          <p:cNvPicPr>
            <a:picLocks noChangeAspect="1"/>
          </p:cNvPicPr>
          <p:nvPr/>
        </p:nvPicPr>
        <p:blipFill>
          <a:blip r:embed="rId2"/>
          <a:stretch>
            <a:fillRect/>
          </a:stretch>
        </p:blipFill>
        <p:spPr>
          <a:xfrm>
            <a:off x="7774810" y="1046205"/>
            <a:ext cx="3982735" cy="1584187"/>
          </a:xfrm>
          <a:prstGeom prst="rect">
            <a:avLst/>
          </a:prstGeom>
        </p:spPr>
      </p:pic>
    </p:spTree>
    <p:extLst>
      <p:ext uri="{BB962C8B-B14F-4D97-AF65-F5344CB8AC3E}">
        <p14:creationId xmlns:p14="http://schemas.microsoft.com/office/powerpoint/2010/main" val="340145118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740</TotalTime>
  <Words>779</Words>
  <Application>Microsoft Office PowerPoint</Application>
  <PresentationFormat>Widescreen</PresentationFormat>
  <Paragraphs>54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Arial Narrow</vt:lpstr>
      <vt:lpstr>Trebuchet MS</vt:lpstr>
      <vt:lpstr>Wingdings 3</vt:lpstr>
      <vt:lpstr>XCCW Joined 1a</vt:lpstr>
      <vt:lpstr>Facet</vt:lpstr>
      <vt:lpstr>Year 5</vt:lpstr>
      <vt:lpstr>RE</vt:lpstr>
      <vt:lpstr>English</vt:lpstr>
      <vt:lpstr>Mathematics</vt:lpstr>
      <vt:lpstr>The Anglo- Saxons and Vikings</vt:lpstr>
      <vt:lpstr>Science</vt:lpstr>
      <vt:lpstr>PowerPoint Presentation</vt:lpstr>
      <vt:lpstr>Music</vt:lpstr>
      <vt:lpstr>Additional Information</vt:lpstr>
    </vt:vector>
  </TitlesOfParts>
  <Company>TEST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dc:title>
  <dc:creator>Nicky Brennan</dc:creator>
  <cp:lastModifiedBy>Patricia Fox</cp:lastModifiedBy>
  <cp:revision>99</cp:revision>
  <dcterms:created xsi:type="dcterms:W3CDTF">2015-09-18T10:30:11Z</dcterms:created>
  <dcterms:modified xsi:type="dcterms:W3CDTF">2026-01-09T13:47:25Z</dcterms:modified>
</cp:coreProperties>
</file>