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BB59"/>
    <a:srgbClr val="A6D8D3"/>
    <a:srgbClr val="FFFD7F"/>
    <a:srgbClr val="C0A8D4"/>
    <a:srgbClr val="B17ED8"/>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73DEF-A6EB-49C0-B45B-1D0A9B2094D9}"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59906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73DEF-A6EB-49C0-B45B-1D0A9B2094D9}"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264576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73DEF-A6EB-49C0-B45B-1D0A9B2094D9}"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77702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73DEF-A6EB-49C0-B45B-1D0A9B2094D9}"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104296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73DEF-A6EB-49C0-B45B-1D0A9B2094D9}"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16215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73DEF-A6EB-49C0-B45B-1D0A9B2094D9}"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25078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73DEF-A6EB-49C0-B45B-1D0A9B2094D9}"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187072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73DEF-A6EB-49C0-B45B-1D0A9B2094D9}"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124632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73DEF-A6EB-49C0-B45B-1D0A9B2094D9}"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7179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73DEF-A6EB-49C0-B45B-1D0A9B2094D9}"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328121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73DEF-A6EB-49C0-B45B-1D0A9B2094D9}"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98EB9F-EBEB-464A-B876-33345E67633A}" type="slidenum">
              <a:rPr lang="en-GB" smtClean="0"/>
              <a:t>‹#›</a:t>
            </a:fld>
            <a:endParaRPr lang="en-GB"/>
          </a:p>
        </p:txBody>
      </p:sp>
    </p:spTree>
    <p:extLst>
      <p:ext uri="{BB962C8B-B14F-4D97-AF65-F5344CB8AC3E}">
        <p14:creationId xmlns:p14="http://schemas.microsoft.com/office/powerpoint/2010/main" val="388524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73DEF-A6EB-49C0-B45B-1D0A9B2094D9}" type="datetimeFigureOut">
              <a:rPr lang="en-GB" smtClean="0"/>
              <a:t>08/01/2026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8EB9F-EBEB-464A-B876-33345E67633A}" type="slidenum">
              <a:rPr lang="en-GB" smtClean="0"/>
              <a:t>‹#›</a:t>
            </a:fld>
            <a:endParaRPr lang="en-GB"/>
          </a:p>
        </p:txBody>
      </p:sp>
    </p:spTree>
    <p:extLst>
      <p:ext uri="{BB962C8B-B14F-4D97-AF65-F5344CB8AC3E}">
        <p14:creationId xmlns:p14="http://schemas.microsoft.com/office/powerpoint/2010/main" val="266085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mymaths.co.uk/" TargetMode="External"/><Relationship Id="rId3" Type="http://schemas.openxmlformats.org/officeDocument/2006/relationships/hyperlink" Target="http://www.bbc.co.uk/bitesize/ks2/english/" TargetMode="External"/><Relationship Id="rId7" Type="http://schemas.openxmlformats.org/officeDocument/2006/relationships/hyperlink" Target="http://www.bbc.co.uk/bitesize/ks2/maths/"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hyperlink" Target="https://readtheory.org/" TargetMode="External"/><Relationship Id="rId5" Type="http://schemas.openxmlformats.org/officeDocument/2006/relationships/hyperlink" Target="https://readingeggspress.co.uk/" TargetMode="External"/><Relationship Id="rId10" Type="http://schemas.openxmlformats.org/officeDocument/2006/relationships/hyperlink" Target="https://www.topmarks.co.uk/" TargetMode="External"/><Relationship Id="rId4" Type="http://schemas.openxmlformats.org/officeDocument/2006/relationships/hyperlink" Target="http://resources.woodlands-junior.kent.sch.uk/literacy/index.htm" TargetMode="External"/><Relationship Id="rId9" Type="http://schemas.openxmlformats.org/officeDocument/2006/relationships/hyperlink" Target="https://ttrocksta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uk/bitesize/ks2/science"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www.bbc.co.uk/schools/scienceclip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etoncollege.com/Heritage-collections" TargetMode="External"/><Relationship Id="rId3" Type="http://schemas.openxmlformats.org/officeDocument/2006/relationships/image" Target="../media/image1.png"/><Relationship Id="rId7" Type="http://schemas.openxmlformats.org/officeDocument/2006/relationships/hyperlink" Target="http://www.ngkids.co.uk/history/Tudor-Facts"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www.hrp.org.uk/PalaceKids/discover/allabouttudors" TargetMode="External"/><Relationship Id="rId5" Type="http://schemas.openxmlformats.org/officeDocument/2006/relationships/hyperlink" Target="http://www.bbc.co.uk/schools/primaryhistory/famouspeople/henry_viii/" TargetMode="External"/><Relationship Id="rId10" Type="http://schemas.openxmlformats.org/officeDocument/2006/relationships/hyperlink" Target="https://www.bbc.co.uk/teach/class-clips-video/articles/z2vmjsg" TargetMode="External"/><Relationship Id="rId4" Type="http://schemas.openxmlformats.org/officeDocument/2006/relationships/hyperlink" Target="http://www.primaryhomeworkhelp.co.uk/Tudors.html" TargetMode="External"/><Relationship Id="rId9" Type="http://schemas.openxmlformats.org/officeDocument/2006/relationships/hyperlink" Target="http://resources.woodlands-junior.kent.sch.uk/homework/Egypt.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95DF51D-1FF8-4D22-82F7-03BFA0C0BD2A}"/>
              </a:ext>
            </a:extLst>
          </p:cNvPr>
          <p:cNvPicPr>
            <a:picLocks noChangeAspect="1"/>
          </p:cNvPicPr>
          <p:nvPr/>
        </p:nvPicPr>
        <p:blipFill>
          <a:blip r:embed="rId2"/>
          <a:stretch>
            <a:fillRect/>
          </a:stretch>
        </p:blipFill>
        <p:spPr>
          <a:xfrm>
            <a:off x="0" y="-594"/>
            <a:ext cx="12193057" cy="6858594"/>
          </a:xfrm>
          <a:prstGeom prst="rect">
            <a:avLst/>
          </a:prstGeom>
        </p:spPr>
      </p:pic>
      <p:sp>
        <p:nvSpPr>
          <p:cNvPr id="4" name="Title 3"/>
          <p:cNvSpPr>
            <a:spLocks noGrp="1"/>
          </p:cNvSpPr>
          <p:nvPr>
            <p:ph type="ctrTitle"/>
          </p:nvPr>
        </p:nvSpPr>
        <p:spPr>
          <a:xfrm>
            <a:off x="1330158" y="1955142"/>
            <a:ext cx="9144000" cy="2387600"/>
          </a:xfrm>
        </p:spPr>
        <p:txBody>
          <a:bodyPr>
            <a:noAutofit/>
          </a:bodyPr>
          <a:lstStyle/>
          <a:p>
            <a:r>
              <a:rPr lang="en-GB" sz="6600" b="1" dirty="0">
                <a:latin typeface="Algerian" panose="04020705040A02060702" pitchFamily="82" charset="0"/>
              </a:rPr>
              <a:t>Year 3</a:t>
            </a:r>
            <a:br>
              <a:rPr lang="en-GB" sz="6600" b="1" dirty="0">
                <a:latin typeface="Algerian" panose="04020705040A02060702" pitchFamily="82" charset="0"/>
              </a:rPr>
            </a:br>
            <a:r>
              <a:rPr lang="en-GB" sz="6600" b="1" dirty="0">
                <a:latin typeface="Algerian" panose="04020705040A02060702" pitchFamily="82" charset="0"/>
              </a:rPr>
              <a:t/>
            </a:r>
            <a:br>
              <a:rPr lang="en-GB" sz="6600" b="1" dirty="0">
                <a:latin typeface="Algerian" panose="04020705040A02060702" pitchFamily="82" charset="0"/>
              </a:rPr>
            </a:br>
            <a:r>
              <a:rPr lang="en-GB" sz="6600" b="1" dirty="0">
                <a:latin typeface="Algerian" panose="04020705040A02060702" pitchFamily="82" charset="0"/>
              </a:rPr>
              <a:t>Lent Term </a:t>
            </a:r>
            <a:r>
              <a:rPr lang="en-GB" sz="6600" b="1">
                <a:latin typeface="Algerian" panose="04020705040A02060702" pitchFamily="82" charset="0"/>
              </a:rPr>
              <a:t/>
            </a:r>
            <a:br>
              <a:rPr lang="en-GB" sz="6600" b="1">
                <a:latin typeface="Algerian" panose="04020705040A02060702" pitchFamily="82" charset="0"/>
              </a:rPr>
            </a:br>
            <a:endParaRPr lang="en-GB" sz="6600" b="1" dirty="0">
              <a:latin typeface="Algerian" panose="04020705040A02060702" pitchFamily="82" charset="0"/>
            </a:endParaRPr>
          </a:p>
        </p:txBody>
      </p:sp>
    </p:spTree>
    <p:extLst>
      <p:ext uri="{BB962C8B-B14F-4D97-AF65-F5344CB8AC3E}">
        <p14:creationId xmlns:p14="http://schemas.microsoft.com/office/powerpoint/2010/main" val="348329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4A5295F-54AB-40B8-B72E-76F949EA27B2}"/>
              </a:ext>
            </a:extLst>
          </p:cNvPr>
          <p:cNvPicPr>
            <a:picLocks noChangeAspect="1"/>
          </p:cNvPicPr>
          <p:nvPr/>
        </p:nvPicPr>
        <p:blipFill>
          <a:blip r:embed="rId2"/>
          <a:stretch>
            <a:fillRect/>
          </a:stretch>
        </p:blipFill>
        <p:spPr>
          <a:xfrm>
            <a:off x="0" y="-594"/>
            <a:ext cx="12193057" cy="6858594"/>
          </a:xfrm>
          <a:prstGeom prst="rect">
            <a:avLst/>
          </a:prstGeom>
        </p:spPr>
      </p:pic>
      <p:sp>
        <p:nvSpPr>
          <p:cNvPr id="5" name="Content Placeholder 4"/>
          <p:cNvSpPr>
            <a:spLocks noGrp="1"/>
          </p:cNvSpPr>
          <p:nvPr>
            <p:ph sz="half" idx="1"/>
          </p:nvPr>
        </p:nvSpPr>
        <p:spPr>
          <a:xfrm>
            <a:off x="305732" y="177281"/>
            <a:ext cx="5605849" cy="6264707"/>
          </a:xfrm>
          <a:solidFill>
            <a:schemeClr val="accent2">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GB" sz="1800" u="sng" dirty="0"/>
              <a:t>English</a:t>
            </a:r>
          </a:p>
          <a:p>
            <a:pPr marL="0" indent="0" algn="ctr">
              <a:buNone/>
            </a:pPr>
            <a:endParaRPr lang="en-GB" sz="1800" u="sng" dirty="0"/>
          </a:p>
          <a:p>
            <a:pPr marL="0" indent="0" algn="just">
              <a:buNone/>
            </a:pPr>
            <a:r>
              <a:rPr lang="en-GB" sz="1800" dirty="0">
                <a:solidFill>
                  <a:schemeClr val="tx1"/>
                </a:solidFill>
              </a:rPr>
              <a:t>The children’s writing this year will be inspired by high quality texts from the ‘The Power of Reading’. Through these texts, we will be focussing on writing for a purpose covering: explanations, descriptive writing, persuasive writing, diary entries, letters</a:t>
            </a:r>
            <a:r>
              <a:rPr lang="en-GB" sz="1800" dirty="0" smtClean="0">
                <a:solidFill>
                  <a:schemeClr val="tx1"/>
                </a:solidFill>
              </a:rPr>
              <a:t>.</a:t>
            </a:r>
          </a:p>
          <a:p>
            <a:pPr marL="0" indent="0" algn="just">
              <a:buNone/>
            </a:pPr>
            <a:r>
              <a:rPr lang="en-GB" sz="1800" dirty="0" smtClean="0">
                <a:solidFill>
                  <a:schemeClr val="tx1"/>
                </a:solidFill>
              </a:rPr>
              <a:t>We will then focus on non-fiction writing and learn how bees make honey. </a:t>
            </a:r>
            <a:endParaRPr lang="en-GB" sz="1800" dirty="0">
              <a:solidFill>
                <a:schemeClr val="tx1"/>
              </a:solidFill>
            </a:endParaRPr>
          </a:p>
          <a:p>
            <a:pPr marL="0" indent="0" algn="just">
              <a:buNone/>
            </a:pPr>
            <a:r>
              <a:rPr lang="en-GB" sz="1800" dirty="0">
                <a:solidFill>
                  <a:schemeClr val="tx1"/>
                </a:solidFill>
              </a:rPr>
              <a:t>Texts covered:</a:t>
            </a:r>
          </a:p>
          <a:p>
            <a:pPr marL="0" indent="0">
              <a:buNone/>
            </a:pPr>
            <a:r>
              <a:rPr lang="en-GB" sz="1800" dirty="0" smtClean="0"/>
              <a:t>The Three Billy Goats Gruff by Mac Barnett</a:t>
            </a:r>
            <a:endParaRPr lang="en-GB" sz="1800" dirty="0">
              <a:solidFill>
                <a:schemeClr val="tx1"/>
              </a:solidFill>
            </a:endParaRPr>
          </a:p>
          <a:p>
            <a:pPr marL="0" indent="0">
              <a:buNone/>
            </a:pPr>
            <a:endParaRPr lang="en-GB" sz="1800" dirty="0"/>
          </a:p>
          <a:p>
            <a:pPr marL="0" indent="0">
              <a:buNone/>
            </a:pPr>
            <a:r>
              <a:rPr lang="en-GB" sz="1800" dirty="0"/>
              <a:t>Useful websites:</a:t>
            </a:r>
          </a:p>
          <a:p>
            <a:pPr marL="0" indent="0">
              <a:buNone/>
            </a:pPr>
            <a:r>
              <a:rPr lang="en-GB" sz="1800" dirty="0">
                <a:hlinkClick r:id="rId3"/>
              </a:rPr>
              <a:t>http://www.bbc.co.uk/bitesize/ks2/english/</a:t>
            </a:r>
            <a:endParaRPr lang="en-GB" sz="1800" dirty="0"/>
          </a:p>
          <a:p>
            <a:pPr marL="0" indent="0">
              <a:buNone/>
            </a:pPr>
            <a:r>
              <a:rPr lang="en-GB" sz="1800" dirty="0">
                <a:hlinkClick r:id="rId4"/>
              </a:rPr>
              <a:t>http://resources.woodlands-junior.kent.sch.uk/literacy/index.htm</a:t>
            </a:r>
            <a:endParaRPr lang="en-GB" sz="1800" dirty="0"/>
          </a:p>
          <a:p>
            <a:pPr marL="0" indent="0">
              <a:buNone/>
            </a:pPr>
            <a:r>
              <a:rPr lang="en-GB" sz="1800" dirty="0">
                <a:hlinkClick r:id="rId5"/>
              </a:rPr>
              <a:t>https://readingeggspress.co.uk</a:t>
            </a:r>
            <a:r>
              <a:rPr lang="en-GB" sz="1800" dirty="0" smtClean="0">
                <a:hlinkClick r:id="rId5"/>
              </a:rPr>
              <a:t>/</a:t>
            </a:r>
            <a:endParaRPr lang="en-GB" sz="1800" dirty="0" smtClean="0"/>
          </a:p>
          <a:p>
            <a:pPr marL="0" indent="0">
              <a:buNone/>
            </a:pPr>
            <a:r>
              <a:rPr lang="en-GB" sz="1800" dirty="0">
                <a:hlinkClick r:id="rId6"/>
              </a:rPr>
              <a:t>https://readtheory.org</a:t>
            </a:r>
            <a:r>
              <a:rPr lang="en-GB" sz="1800" dirty="0" smtClean="0">
                <a:hlinkClick r:id="rId6"/>
              </a:rPr>
              <a:t>/</a:t>
            </a:r>
            <a:r>
              <a:rPr lang="en-GB" sz="1800" dirty="0" smtClean="0"/>
              <a:t> </a:t>
            </a: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p:txBody>
      </p:sp>
      <p:sp>
        <p:nvSpPr>
          <p:cNvPr id="6" name="Content Placeholder 5"/>
          <p:cNvSpPr>
            <a:spLocks noGrp="1"/>
          </p:cNvSpPr>
          <p:nvPr>
            <p:ph sz="half" idx="2"/>
          </p:nvPr>
        </p:nvSpPr>
        <p:spPr>
          <a:xfrm>
            <a:off x="6217312" y="177281"/>
            <a:ext cx="5780903" cy="6264707"/>
          </a:xfrm>
          <a:solidFill>
            <a:schemeClr val="accent6">
              <a:lumMod val="60000"/>
              <a:lumOff val="4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n-GB" sz="1800" u="sng" dirty="0"/>
              <a:t>Maths</a:t>
            </a:r>
          </a:p>
          <a:p>
            <a:pPr marL="0" indent="0">
              <a:buNone/>
            </a:pPr>
            <a:r>
              <a:rPr lang="en-GB" sz="1800" dirty="0"/>
              <a:t>In Maths we will be continuing to develop both mental and written methods of calculation using the four operations (+, -, x and </a:t>
            </a:r>
            <a:r>
              <a:rPr lang="en-GB" sz="1800" dirty="0" smtClean="0"/>
              <a:t>÷) using White Rose Maths. </a:t>
            </a:r>
            <a:r>
              <a:rPr lang="en-GB" sz="1800" dirty="0"/>
              <a:t>This term we will also begin to deepen our knowledge of </a:t>
            </a:r>
            <a:r>
              <a:rPr lang="en-GB" sz="1800" dirty="0" smtClean="0"/>
              <a:t>fractions and perimeter.</a:t>
            </a:r>
          </a:p>
          <a:p>
            <a:pPr marL="0" indent="0">
              <a:buNone/>
            </a:pPr>
            <a:r>
              <a:rPr lang="en-GB" sz="1800" dirty="0" smtClean="0"/>
              <a:t>In </a:t>
            </a:r>
            <a:r>
              <a:rPr lang="en-GB" sz="1800" dirty="0"/>
              <a:t>Year 3 children are tasked with learning their times tables. They will have a ‘Times Tables Challenge’ </a:t>
            </a:r>
            <a:r>
              <a:rPr lang="en-GB" sz="1800" dirty="0" smtClean="0"/>
              <a:t>twice a </a:t>
            </a:r>
            <a:r>
              <a:rPr lang="en-GB" sz="1800" dirty="0"/>
              <a:t>week. Please use TT </a:t>
            </a:r>
            <a:r>
              <a:rPr lang="en-GB" sz="1800" dirty="0" err="1"/>
              <a:t>Rockstars</a:t>
            </a:r>
            <a:r>
              <a:rPr lang="en-GB" sz="1800" dirty="0"/>
              <a:t> to support your child in learning and practising their times tables at home.  </a:t>
            </a:r>
          </a:p>
          <a:p>
            <a:pPr marL="0" indent="0">
              <a:buNone/>
            </a:pPr>
            <a:r>
              <a:rPr lang="en-GB" sz="1800" dirty="0"/>
              <a:t>For further support, we encourage the children to use </a:t>
            </a:r>
            <a:r>
              <a:rPr lang="en-GB" sz="1800" dirty="0" smtClean="0"/>
              <a:t>maths </a:t>
            </a:r>
            <a:r>
              <a:rPr lang="en-GB" sz="1800" dirty="0"/>
              <a:t>websites to reinforce learning and play some fun games.  See links below:</a:t>
            </a:r>
          </a:p>
          <a:p>
            <a:pPr marL="0" indent="0">
              <a:buNone/>
            </a:pPr>
            <a:r>
              <a:rPr lang="en-GB" sz="1800" dirty="0">
                <a:hlinkClick r:id="rId7"/>
              </a:rPr>
              <a:t>http://www.bbc.co.uk/bitesize/ks2/maths/</a:t>
            </a:r>
            <a:endParaRPr lang="en-GB" sz="1800" dirty="0"/>
          </a:p>
          <a:p>
            <a:pPr marL="0" indent="0">
              <a:buNone/>
            </a:pPr>
            <a:r>
              <a:rPr lang="en-GB" sz="1800" dirty="0" smtClean="0">
                <a:hlinkClick r:id="rId8"/>
              </a:rPr>
              <a:t>https</a:t>
            </a:r>
            <a:r>
              <a:rPr lang="en-GB" sz="1800" dirty="0">
                <a:hlinkClick r:id="rId8"/>
              </a:rPr>
              <a:t>://www.mymaths.co.uk/</a:t>
            </a:r>
            <a:endParaRPr lang="en-GB" sz="1800" dirty="0"/>
          </a:p>
          <a:p>
            <a:pPr marL="0" indent="0">
              <a:buNone/>
            </a:pPr>
            <a:r>
              <a:rPr lang="en-GB" sz="1800" dirty="0">
                <a:hlinkClick r:id="rId9"/>
              </a:rPr>
              <a:t>https://ttrockstars.com/</a:t>
            </a:r>
            <a:r>
              <a:rPr lang="en-GB" sz="1800" dirty="0"/>
              <a:t> </a:t>
            </a:r>
          </a:p>
          <a:p>
            <a:pPr marL="0" indent="0">
              <a:buNone/>
            </a:pPr>
            <a:r>
              <a:rPr lang="en-GB" sz="1800" dirty="0">
                <a:hlinkClick r:id="rId10"/>
              </a:rPr>
              <a:t>https://www.topmarks.co.uk</a:t>
            </a:r>
            <a:r>
              <a:rPr lang="en-GB" sz="1800" dirty="0" smtClean="0">
                <a:hlinkClick r:id="rId10"/>
              </a:rPr>
              <a:t>/</a:t>
            </a:r>
            <a:endParaRPr lang="en-GB" sz="1800" dirty="0" smtClean="0"/>
          </a:p>
          <a:p>
            <a:pPr marL="0" indent="0">
              <a:buNone/>
            </a:pPr>
            <a:endParaRPr lang="en-GB" sz="1800" dirty="0" smtClean="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64523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0" y="0"/>
            <a:ext cx="12192000" cy="6858000"/>
          </a:xfrm>
          <a:solidFill>
            <a:schemeClr val="accent1">
              <a:lumMod val="60000"/>
              <a:lumOff val="4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marL="0" indent="0" algn="ctr">
              <a:lnSpc>
                <a:spcPct val="120000"/>
              </a:lnSpc>
              <a:buNone/>
            </a:pPr>
            <a:r>
              <a:rPr lang="en-GB" sz="3300" u="sng" dirty="0" smtClean="0"/>
              <a:t>R.E.</a:t>
            </a:r>
          </a:p>
          <a:p>
            <a:pPr marL="0" indent="0" algn="ctr">
              <a:buNone/>
            </a:pPr>
            <a:r>
              <a:rPr lang="en-GB" sz="1600" dirty="0" smtClean="0"/>
              <a:t>To know you more clearly.</a:t>
            </a:r>
          </a:p>
          <a:p>
            <a:pPr marL="0" indent="0">
              <a:buNone/>
            </a:pPr>
            <a:endParaRPr lang="en-GB" sz="1800" u="sng" dirty="0"/>
          </a:p>
          <a:p>
            <a:pPr marL="0" indent="0">
              <a:buNone/>
            </a:pPr>
            <a:endParaRPr lang="en-GB" sz="1800" u="sng" dirty="0" smtClean="0"/>
          </a:p>
          <a:p>
            <a:pPr marL="0" indent="0">
              <a:buNone/>
            </a:pPr>
            <a:endParaRPr lang="en-GB" sz="1800" dirty="0"/>
          </a:p>
          <a:p>
            <a:pPr marL="0" indent="0">
              <a:lnSpc>
                <a:spcPct val="120000"/>
              </a:lnSpc>
              <a:buNone/>
            </a:pPr>
            <a:endParaRPr lang="en-GB" dirty="0"/>
          </a:p>
        </p:txBody>
      </p:sp>
      <p:sp>
        <p:nvSpPr>
          <p:cNvPr id="15" name="Rectangle 14">
            <a:extLst>
              <a:ext uri="{FF2B5EF4-FFF2-40B4-BE49-F238E27FC236}">
                <a16:creationId xmlns="" xmlns:a16="http://schemas.microsoft.com/office/drawing/2014/main" id="{FEEBAE51-B119-4DB9-578B-A2C652FC7E76}"/>
              </a:ext>
            </a:extLst>
          </p:cNvPr>
          <p:cNvSpPr/>
          <p:nvPr/>
        </p:nvSpPr>
        <p:spPr>
          <a:xfrm>
            <a:off x="5706208" y="1698626"/>
            <a:ext cx="6233746" cy="4980881"/>
          </a:xfrm>
          <a:prstGeom prst="rect">
            <a:avLst/>
          </a:prstGeom>
          <a:solidFill>
            <a:schemeClr val="bg1"/>
          </a:solidFill>
          <a:ln w="38100">
            <a:solidFill>
              <a:srgbClr val="156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 xmlns:a16="http://schemas.microsoft.com/office/drawing/2014/main" id="{C45F44BC-EEDB-B31A-B66E-6D65C7462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578" y="17703"/>
            <a:ext cx="3023614" cy="1700783"/>
          </a:xfrm>
          <a:prstGeom prst="rect">
            <a:avLst/>
          </a:prstGeom>
        </p:spPr>
      </p:pic>
      <p:sp>
        <p:nvSpPr>
          <p:cNvPr id="11" name="Rectangle 10">
            <a:extLst>
              <a:ext uri="{FF2B5EF4-FFF2-40B4-BE49-F238E27FC236}">
                <a16:creationId xmlns="" xmlns:a16="http://schemas.microsoft.com/office/drawing/2014/main" id="{FEEBAE51-B119-4DB9-578B-A2C652FC7E76}"/>
              </a:ext>
            </a:extLst>
          </p:cNvPr>
          <p:cNvSpPr/>
          <p:nvPr/>
        </p:nvSpPr>
        <p:spPr>
          <a:xfrm>
            <a:off x="86264" y="1718486"/>
            <a:ext cx="5312213" cy="4961021"/>
          </a:xfrm>
          <a:prstGeom prst="rect">
            <a:avLst/>
          </a:prstGeom>
          <a:solidFill>
            <a:schemeClr val="bg1"/>
          </a:solidFill>
          <a:ln w="38100">
            <a:solidFill>
              <a:srgbClr val="156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 xmlns:a16="http://schemas.microsoft.com/office/drawing/2014/main" id="{91CEB2C1-2520-135D-FB53-8C1A9EA72E66}"/>
              </a:ext>
            </a:extLst>
          </p:cNvPr>
          <p:cNvSpPr txBox="1"/>
          <p:nvPr/>
        </p:nvSpPr>
        <p:spPr>
          <a:xfrm>
            <a:off x="148160" y="1907931"/>
            <a:ext cx="5039302" cy="43396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Gill Sans Nova Light" panose="020B0302020104020203" pitchFamily="34" charset="0"/>
                <a:ea typeface="+mn-ea"/>
                <a:cs typeface="+mn-cs"/>
              </a:rPr>
              <a:t>Branch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Gill Sans Nova Light" panose="020B0302020104020203" pitchFamily="34" charset="0"/>
                <a:ea typeface="+mn-ea"/>
                <a:cs typeface="+mn-cs"/>
              </a:rPr>
              <a:t>Hear</a:t>
            </a:r>
            <a:r>
              <a:rPr kumimoji="0" lang="en-GB" sz="16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 </a:t>
            </a:r>
            <a:r>
              <a:rPr kumimoji="0" lang="en-GB" sz="14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 -The </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scripture that the children will explore in this branch is: </a:t>
            </a:r>
            <a:r>
              <a:rPr lang="en-GB" sz="1400" dirty="0" smtClean="0">
                <a:solidFill>
                  <a:prstClr val="black"/>
                </a:solidFill>
                <a:latin typeface="Gill Sans Nova Light" panose="020B0302020104020203" pitchFamily="34" charset="0"/>
              </a:rPr>
              <a:t>Cure </a:t>
            </a:r>
            <a:r>
              <a:rPr lang="en-GB" sz="1400" dirty="0">
                <a:solidFill>
                  <a:prstClr val="black"/>
                </a:solidFill>
                <a:latin typeface="Gill Sans Nova Light" panose="020B0302020104020203" pitchFamily="34" charset="0"/>
              </a:rPr>
              <a:t>of a paralytic (Matt 9:1-8) </a:t>
            </a:r>
            <a:r>
              <a:rPr lang="en-GB" sz="1400" dirty="0">
                <a:latin typeface="Gill Sans Nova Light" panose="020B0302020104020203" pitchFamily="34" charset="0"/>
              </a:rPr>
              <a:t>•</a:t>
            </a:r>
            <a:r>
              <a:rPr lang="en-GB" sz="1400" dirty="0">
                <a:solidFill>
                  <a:prstClr val="black"/>
                </a:solidFill>
                <a:latin typeface="Gill Sans Nova Light" panose="020B0302020104020203" pitchFamily="34" charset="0"/>
              </a:rPr>
              <a:t> Parable of the Sower (Matt 13:4-9); and Parable of the Sower explained (Matt 13:10-17) or Parable of the yeast (Matt 13:33) or Parable of the treasure and of the pearl (Matt 13:44-46).</a:t>
            </a:r>
            <a:r>
              <a:rPr lang="en-GB" sz="1400" dirty="0">
                <a:latin typeface="Gill Sans Nova Light" panose="020B0302020104020203" pitchFamily="34" charset="0"/>
              </a:rPr>
              <a:t> • The visit of the Magi (Matt 2:1-12)</a:t>
            </a:r>
            <a:r>
              <a:rPr lang="en-GB" sz="1400" dirty="0">
                <a:solidFill>
                  <a:prstClr val="black"/>
                </a:solidFill>
                <a:latin typeface="Gill Sans Nova Light" panose="020B0302020104020203" pitchFamily="34" charset="0"/>
              </a:rPr>
              <a:t>.</a:t>
            </a:r>
            <a:endPar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ndParaRPr>
          </a:p>
          <a:p>
            <a:pPr lvl="0">
              <a:defRPr/>
            </a:pPr>
            <a:r>
              <a:rPr kumimoji="0" lang="en-GB" sz="1600" b="1" i="0" u="none" strike="noStrike" kern="1200" cap="none" spc="0" normalizeH="0" baseline="0" noProof="0" dirty="0">
                <a:ln>
                  <a:noFill/>
                </a:ln>
                <a:solidFill>
                  <a:srgbClr val="002060"/>
                </a:solidFill>
                <a:effectLst/>
                <a:uLnTx/>
                <a:uFillTx/>
                <a:latin typeface="Gill Sans Nova Light" panose="020B0302020104020203" pitchFamily="34" charset="0"/>
                <a:ea typeface="+mn-ea"/>
                <a:cs typeface="+mn-cs"/>
              </a:rPr>
              <a:t>Believe</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 </a:t>
            </a:r>
            <a:r>
              <a:rPr kumimoji="0" lang="en-GB" sz="14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a:t>
            </a:r>
            <a:r>
              <a:rPr lang="en-GB" sz="1400" dirty="0" smtClean="0">
                <a:solidFill>
                  <a:prstClr val="black"/>
                </a:solidFill>
                <a:latin typeface="Gill Sans Nova Light" panose="020B0302020104020203" pitchFamily="34" charset="0"/>
              </a:rPr>
              <a:t>The </a:t>
            </a:r>
            <a:r>
              <a:rPr lang="en-GB" sz="1400" dirty="0">
                <a:solidFill>
                  <a:prstClr val="black"/>
                </a:solidFill>
                <a:latin typeface="Gill Sans Nova Light" panose="020B0302020104020203" pitchFamily="34" charset="0"/>
              </a:rPr>
              <a:t>Adoration of the Magi shows that all people are seeking Jesus and he comes for the whole world. </a:t>
            </a:r>
            <a:r>
              <a:rPr lang="en-GB" sz="1400" dirty="0">
                <a:latin typeface="Gill Sans Nova Light" panose="020B0302020104020203" pitchFamily="34" charset="0"/>
              </a:rPr>
              <a:t> • The kingdom of God begins in all those who open their hearts to God’s love.  • The miracles that Jesus worked expressed his love for all people and were signs that the kingdom of God was beginning. • Jesus’ parables to show the choices people must make to accept his invitation to the kingdom. </a:t>
            </a:r>
          </a:p>
          <a:p>
            <a:pPr marR="0" lvl="0" algn="l" defTabSz="914400" rtl="0" eaLnBrk="1" fontAlgn="auto" latinLnBrk="0" hangingPunct="1">
              <a:lnSpc>
                <a:spcPct val="100000"/>
              </a:lnSpc>
              <a:spcBef>
                <a:spcPts val="0"/>
              </a:spcBef>
              <a:spcAft>
                <a:spcPts val="0"/>
              </a:spcAft>
              <a:buClrTx/>
              <a:buSzTx/>
              <a:tabLst/>
              <a:defRPr/>
            </a:pPr>
            <a:endParaRPr lang="en-GB" sz="1400" dirty="0">
              <a:latin typeface="Gill Sans Nova Light" panose="020B03020201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600" b="1" i="0" u="none" strike="noStrike" kern="1200" cap="none" spc="0" normalizeH="0" baseline="0" noProof="0" dirty="0">
                <a:ln>
                  <a:noFill/>
                </a:ln>
                <a:solidFill>
                  <a:srgbClr val="002060"/>
                </a:solidFill>
                <a:effectLst/>
                <a:uLnTx/>
                <a:uFillTx/>
                <a:latin typeface="Gill Sans Nova Light" panose="020B0302020104020203" pitchFamily="34" charset="0"/>
                <a:ea typeface="+mn-ea"/>
                <a:cs typeface="+mn-cs"/>
              </a:rPr>
              <a:t>Live</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 </a:t>
            </a:r>
            <a:r>
              <a:rPr lang="en-GB" sz="1400" dirty="0" smtClean="0">
                <a:solidFill>
                  <a:prstClr val="black"/>
                </a:solidFill>
                <a:latin typeface="Gill Sans Nova Light" panose="020B0302020104020203" pitchFamily="34" charset="0"/>
              </a:rPr>
              <a:t>Pupils </a:t>
            </a:r>
            <a:r>
              <a:rPr lang="en-GB" sz="1400" dirty="0">
                <a:solidFill>
                  <a:prstClr val="black"/>
                </a:solidFill>
                <a:latin typeface="Gill Sans Nova Light" panose="020B0302020104020203" pitchFamily="34" charset="0"/>
              </a:rPr>
              <a:t>will know about the life of a saint who worked to build the kingdom of God. </a:t>
            </a:r>
            <a:endParaRPr lang="en-GB" sz="1400" dirty="0">
              <a:latin typeface="Gill Sans Nova Light" panose="020B03020201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400" dirty="0">
              <a:latin typeface="Gill Sans Nova Light" panose="020B0302020104020203" pitchFamily="34" charset="0"/>
            </a:endParaRPr>
          </a:p>
          <a:p>
            <a:pPr lvl="0">
              <a:defRPr/>
            </a:pPr>
            <a:r>
              <a:rPr kumimoji="0" lang="en-GB" sz="1600" b="1" i="0" u="none" strike="noStrike" kern="1200" cap="none" spc="0" normalizeH="0" baseline="0" noProof="0" dirty="0">
                <a:ln>
                  <a:noFill/>
                </a:ln>
                <a:solidFill>
                  <a:srgbClr val="002060"/>
                </a:solidFill>
                <a:effectLst/>
                <a:uLnTx/>
                <a:uFillTx/>
                <a:latin typeface="Gill Sans Nova Light" panose="020B0302020104020203" pitchFamily="34" charset="0"/>
                <a:ea typeface="+mn-ea"/>
                <a:cs typeface="+mn-cs"/>
              </a:rPr>
              <a:t>Celebrate</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 </a:t>
            </a:r>
            <a:r>
              <a:rPr kumimoji="0" lang="en-GB" sz="14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 </a:t>
            </a:r>
            <a:r>
              <a:rPr lang="en-GB" sz="1400" dirty="0" smtClean="0">
                <a:solidFill>
                  <a:prstClr val="black"/>
                </a:solidFill>
                <a:latin typeface="Gill Sans Nova Light" panose="020B0302020104020203" pitchFamily="34" charset="0"/>
              </a:rPr>
              <a:t>Praying </a:t>
            </a:r>
            <a:r>
              <a:rPr lang="en-GB" sz="1400" dirty="0">
                <a:solidFill>
                  <a:prstClr val="black"/>
                </a:solidFill>
                <a:latin typeface="Gill Sans Nova Light" panose="020B0302020104020203" pitchFamily="34" charset="0"/>
              </a:rPr>
              <a:t>the ‘Our Father’ helps Christians to continue to build the kingdom begun with Jesus. </a:t>
            </a:r>
          </a:p>
        </p:txBody>
      </p:sp>
      <p:pic>
        <p:nvPicPr>
          <p:cNvPr id="13" name="Picture 12">
            <a:extLst>
              <a:ext uri="{FF2B5EF4-FFF2-40B4-BE49-F238E27FC236}">
                <a16:creationId xmlns="" xmlns:a16="http://schemas.microsoft.com/office/drawing/2014/main" id="{D52B8602-F4AD-C61B-286F-2F8614B3A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954" y="17703"/>
            <a:ext cx="3023614" cy="1700783"/>
          </a:xfrm>
          <a:prstGeom prst="rect">
            <a:avLst/>
          </a:prstGeom>
        </p:spPr>
      </p:pic>
      <p:sp>
        <p:nvSpPr>
          <p:cNvPr id="14" name="TextBox 13">
            <a:extLst>
              <a:ext uri="{FF2B5EF4-FFF2-40B4-BE49-F238E27FC236}">
                <a16:creationId xmlns="" xmlns:a16="http://schemas.microsoft.com/office/drawing/2014/main" id="{91CEB2C1-2520-135D-FB53-8C1A9EA72E66}"/>
              </a:ext>
            </a:extLst>
          </p:cNvPr>
          <p:cNvSpPr txBox="1"/>
          <p:nvPr/>
        </p:nvSpPr>
        <p:spPr>
          <a:xfrm>
            <a:off x="5830288" y="1698626"/>
            <a:ext cx="5951404" cy="49859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2060"/>
                </a:solidFill>
                <a:effectLst/>
                <a:uLnTx/>
                <a:uFillTx/>
                <a:latin typeface="Gill Sans Nova Light" panose="020B0302020104020203" pitchFamily="34" charset="0"/>
                <a:ea typeface="+mn-ea"/>
                <a:cs typeface="+mn-cs"/>
              </a:rPr>
              <a:t>Branch 4</a:t>
            </a:r>
          </a:p>
          <a:p>
            <a:pPr lvl="0">
              <a:defRPr/>
            </a:pPr>
            <a:r>
              <a:rPr kumimoji="0" lang="en-GB" sz="1600" b="1" i="0" u="none" strike="noStrike" kern="1200" cap="none" spc="0" normalizeH="0" baseline="0" noProof="0" dirty="0" smtClean="0">
                <a:ln>
                  <a:noFill/>
                </a:ln>
                <a:solidFill>
                  <a:srgbClr val="002060"/>
                </a:solidFill>
                <a:effectLst/>
                <a:uLnTx/>
                <a:uFillTx/>
                <a:latin typeface="Gill Sans Nova Light" panose="020B0302020104020203" pitchFamily="34" charset="0"/>
                <a:ea typeface="+mn-ea"/>
                <a:cs typeface="+mn-cs"/>
              </a:rPr>
              <a:t>Hear</a:t>
            </a:r>
            <a:r>
              <a:rPr kumimoji="0" lang="en-GB" sz="16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 </a:t>
            </a:r>
            <a:r>
              <a:rPr kumimoji="0" lang="en-GB" sz="14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 -The </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scripture that the children will explore in this branch is: </a:t>
            </a:r>
            <a:r>
              <a:rPr lang="en-GB" sz="1400" dirty="0" smtClean="0">
                <a:solidFill>
                  <a:prstClr val="black"/>
                </a:solidFill>
                <a:latin typeface="Gill Sans Nova Light" panose="020B0302020104020203" pitchFamily="34" charset="0"/>
              </a:rPr>
              <a:t>The miracle of the loaves (Matt </a:t>
            </a:r>
            <a:r>
              <a:rPr lang="en-GB" sz="1400" dirty="0" smtClean="0">
                <a:latin typeface="Gill Sans Nova Light" panose="020B0302020104020203" pitchFamily="34" charset="0"/>
              </a:rPr>
              <a:t>• </a:t>
            </a:r>
            <a:r>
              <a:rPr lang="en-GB" sz="1400" dirty="0">
                <a:latin typeface="Gill Sans Nova Light" panose="020B0302020104020203" pitchFamily="34" charset="0"/>
              </a:rPr>
              <a:t>The </a:t>
            </a:r>
            <a:r>
              <a:rPr lang="en-GB" sz="1400" dirty="0" smtClean="0">
                <a:latin typeface="Gill Sans Nova Light" panose="020B0302020104020203" pitchFamily="34" charset="0"/>
              </a:rPr>
              <a:t>last supper </a:t>
            </a:r>
            <a:r>
              <a:rPr lang="en-GB" sz="1400" dirty="0">
                <a:latin typeface="Gill Sans Nova Light" panose="020B0302020104020203" pitchFamily="34" charset="0"/>
              </a:rPr>
              <a:t>(Matt </a:t>
            </a:r>
            <a:r>
              <a:rPr lang="en-GB" sz="1400" dirty="0" smtClean="0">
                <a:latin typeface="Gill Sans Nova Light" panose="020B0302020104020203" pitchFamily="34" charset="0"/>
              </a:rPr>
              <a:t>26:26-29)</a:t>
            </a:r>
            <a:r>
              <a:rPr lang="en-GB" sz="1400" dirty="0" smtClean="0">
                <a:solidFill>
                  <a:prstClr val="black"/>
                </a:solidFill>
                <a:latin typeface="Gill Sans Nova Light" panose="020B0302020104020203" pitchFamily="34" charset="0"/>
              </a:rPr>
              <a:t>.</a:t>
            </a:r>
            <a:r>
              <a:rPr lang="en-GB" sz="1400" dirty="0">
                <a:latin typeface="Gill Sans Nova Light" panose="020B0302020104020203" pitchFamily="34" charset="0"/>
              </a:rPr>
              <a:t> </a:t>
            </a:r>
            <a:r>
              <a:rPr lang="en-GB" sz="1400" dirty="0" smtClean="0">
                <a:latin typeface="Gill Sans Nova Light" panose="020B0302020104020203" pitchFamily="34" charset="0"/>
              </a:rPr>
              <a:t>• Extracts from a Eucharistic Prayer</a:t>
            </a:r>
            <a:endPar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ndParaRPr>
          </a:p>
          <a:p>
            <a:pPr lvl="0">
              <a:defRPr/>
            </a:pPr>
            <a:r>
              <a:rPr kumimoji="0" lang="en-GB" sz="1600" b="1" i="0" u="none" strike="noStrike" kern="1200" cap="none" spc="0" normalizeH="0" baseline="0" noProof="0" dirty="0">
                <a:ln>
                  <a:noFill/>
                </a:ln>
                <a:solidFill>
                  <a:srgbClr val="002060"/>
                </a:solidFill>
                <a:effectLst/>
                <a:uLnTx/>
                <a:uFillTx/>
                <a:latin typeface="Gill Sans Nova Light" panose="020B0302020104020203" pitchFamily="34" charset="0"/>
                <a:ea typeface="+mn-ea"/>
                <a:cs typeface="+mn-cs"/>
              </a:rPr>
              <a:t>Believe</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 </a:t>
            </a:r>
            <a:r>
              <a:rPr kumimoji="0" lang="en-GB" sz="14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a:t>
            </a:r>
            <a:r>
              <a:rPr lang="en-GB" sz="1400" dirty="0" smtClean="0">
                <a:solidFill>
                  <a:prstClr val="black"/>
                </a:solidFill>
                <a:latin typeface="Gill Sans Nova Light" panose="020B0302020104020203" pitchFamily="34" charset="0"/>
              </a:rPr>
              <a:t>At the Last Supper Jesus showed his love by giving the gift of himself transformed into bread and wine.  He made his apostles priests of his promise when he told them to ‘Do this in remembrance of me’ (1Cor 11:23-25, Eucharistic prayer)</a:t>
            </a:r>
            <a:r>
              <a:rPr lang="en-GB" sz="1400" dirty="0" smtClean="0">
                <a:latin typeface="Gill Sans Nova Light" panose="020B0302020104020203" pitchFamily="34" charset="0"/>
              </a:rPr>
              <a:t> </a:t>
            </a:r>
            <a:r>
              <a:rPr lang="en-GB" sz="1400" dirty="0">
                <a:latin typeface="Gill Sans Nova Light" panose="020B0302020104020203" pitchFamily="34" charset="0"/>
              </a:rPr>
              <a:t>• </a:t>
            </a:r>
            <a:r>
              <a:rPr lang="en-GB" sz="1400" dirty="0" smtClean="0">
                <a:latin typeface="Gill Sans Nova Light" panose="020B0302020104020203" pitchFamily="34" charset="0"/>
              </a:rPr>
              <a:t>Catholics gather to celebrate Mass where they listen to the words of the Holy Scripture and meet Jesus in Holy Communion (the Liturgy of the Eucharist)  </a:t>
            </a:r>
            <a:r>
              <a:rPr lang="en-GB" sz="1400" dirty="0">
                <a:latin typeface="Gill Sans Nova Light" panose="020B0302020104020203" pitchFamily="34" charset="0"/>
              </a:rPr>
              <a:t>• </a:t>
            </a:r>
            <a:r>
              <a:rPr lang="en-GB" sz="1400" dirty="0" smtClean="0">
                <a:latin typeface="Gill Sans Nova Light" panose="020B0302020104020203" pitchFamily="34" charset="0"/>
              </a:rPr>
              <a:t>A sacrament is a meeting point where people are blessed by God and become closer to the community of the Church </a:t>
            </a:r>
            <a:r>
              <a:rPr lang="en-GB" sz="1400" dirty="0">
                <a:latin typeface="Gill Sans Nova Light" panose="020B0302020104020203" pitchFamily="34" charset="0"/>
              </a:rPr>
              <a:t>• </a:t>
            </a:r>
            <a:r>
              <a:rPr lang="en-GB" sz="1400" dirty="0" smtClean="0">
                <a:latin typeface="Gill Sans Nova Light" panose="020B0302020104020203" pitchFamily="34" charset="0"/>
              </a:rPr>
              <a:t>The Eucharist is a  sacrament in which Jesus offers his life for the salvation of the world.  He is present in Holy Communion to be received by those who believe.</a:t>
            </a:r>
            <a:r>
              <a:rPr lang="en-GB" sz="1400" dirty="0">
                <a:latin typeface="Gill Sans Nova Light" panose="020B0302020104020203" pitchFamily="34" charset="0"/>
              </a:rPr>
              <a:t> </a:t>
            </a:r>
            <a:r>
              <a:rPr lang="en-GB" sz="1400" dirty="0" smtClean="0">
                <a:latin typeface="Gill Sans Nova Light" panose="020B0302020104020203" pitchFamily="34" charset="0"/>
              </a:rPr>
              <a:t>• That the Last Supper instituted the Eucharist. </a:t>
            </a:r>
            <a:r>
              <a:rPr lang="en-GB" sz="1400" dirty="0">
                <a:latin typeface="Gill Sans Nova Light" panose="020B0302020104020203" pitchFamily="34" charset="0"/>
              </a:rPr>
              <a:t>• </a:t>
            </a:r>
            <a:r>
              <a:rPr lang="en-GB" sz="1400" dirty="0" smtClean="0">
                <a:latin typeface="Gill Sans Nova Light" panose="020B0302020104020203" pitchFamily="34" charset="0"/>
              </a:rPr>
              <a:t>People give themselves to Jesus when they receive the Eucharist.</a:t>
            </a:r>
          </a:p>
          <a:p>
            <a:pPr lvl="0">
              <a:defRPr/>
            </a:pPr>
            <a:endParaRPr lang="en-GB" sz="1400" dirty="0">
              <a:latin typeface="Gill Sans Nova Light" panose="020B0302020104020203" pitchFamily="34" charset="0"/>
            </a:endParaRPr>
          </a:p>
          <a:p>
            <a:pPr>
              <a:defRPr/>
            </a:pPr>
            <a:r>
              <a:rPr kumimoji="0" lang="en-GB" sz="1600" b="1" i="0" u="none" strike="noStrike" kern="1200" cap="none" spc="0" normalizeH="0" baseline="0" noProof="0" dirty="0">
                <a:ln>
                  <a:noFill/>
                </a:ln>
                <a:solidFill>
                  <a:srgbClr val="002060"/>
                </a:solidFill>
                <a:effectLst/>
                <a:uLnTx/>
                <a:uFillTx/>
                <a:latin typeface="Gill Sans Nova Light" panose="020B0302020104020203" pitchFamily="34" charset="0"/>
                <a:ea typeface="+mn-ea"/>
                <a:cs typeface="+mn-cs"/>
              </a:rPr>
              <a:t>Live</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 </a:t>
            </a:r>
            <a:r>
              <a:rPr lang="en-GB" sz="1400" dirty="0">
                <a:solidFill>
                  <a:prstClr val="black"/>
                </a:solidFill>
                <a:latin typeface="Gill Sans Nova Light" panose="020B0302020104020203" pitchFamily="34" charset="0"/>
              </a:rPr>
              <a:t>The ways in which </a:t>
            </a:r>
            <a:r>
              <a:rPr lang="en-GB" sz="1400" dirty="0" smtClean="0">
                <a:solidFill>
                  <a:prstClr val="black"/>
                </a:solidFill>
                <a:latin typeface="Gill Sans Nova Light" panose="020B0302020104020203" pitchFamily="34" charset="0"/>
              </a:rPr>
              <a:t>Catholics are called to live the Eucharist by following the example of Jesus.</a:t>
            </a:r>
            <a:r>
              <a:rPr lang="en-GB" sz="1400" dirty="0">
                <a:latin typeface="Gill Sans Nova Light" panose="020B0302020104020203" pitchFamily="34" charset="0"/>
              </a:rPr>
              <a:t> • </a:t>
            </a:r>
            <a:r>
              <a:rPr lang="en-GB" sz="1400" dirty="0" smtClean="0">
                <a:latin typeface="Gill Sans Nova Light" panose="020B0302020104020203" pitchFamily="34" charset="0"/>
              </a:rPr>
              <a:t>Some different cultural practices associated with Holy Week.</a:t>
            </a:r>
            <a:endParaRPr lang="en-GB" sz="1400" dirty="0">
              <a:solidFill>
                <a:prstClr val="black"/>
              </a:solidFill>
              <a:latin typeface="Gill Sans Nova Light" panose="020B03020201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400" dirty="0">
              <a:latin typeface="Gill Sans Nova Light" panose="020B0302020104020203" pitchFamily="34" charset="0"/>
            </a:endParaRPr>
          </a:p>
          <a:p>
            <a:pPr lvl="0">
              <a:defRPr/>
            </a:pPr>
            <a:r>
              <a:rPr kumimoji="0" lang="en-GB" sz="1600" b="1" i="0" u="none" strike="noStrike" kern="1200" cap="none" spc="0" normalizeH="0" baseline="0" noProof="0" dirty="0">
                <a:ln>
                  <a:noFill/>
                </a:ln>
                <a:solidFill>
                  <a:srgbClr val="002060"/>
                </a:solidFill>
                <a:effectLst/>
                <a:uLnTx/>
                <a:uFillTx/>
                <a:latin typeface="Gill Sans Nova Light" panose="020B0302020104020203" pitchFamily="34" charset="0"/>
                <a:ea typeface="+mn-ea"/>
                <a:cs typeface="+mn-cs"/>
              </a:rPr>
              <a:t>Celebrate</a:t>
            </a:r>
            <a:r>
              <a:rPr kumimoji="0" lang="en-GB" sz="1400" b="0" i="0" u="none" strike="noStrike" kern="1200" cap="none" spc="0" normalizeH="0" baseline="0" noProof="0" dirty="0">
                <a:ln>
                  <a:noFill/>
                </a:ln>
                <a:solidFill>
                  <a:prstClr val="black"/>
                </a:solidFill>
                <a:effectLst/>
                <a:uLnTx/>
                <a:uFillTx/>
                <a:latin typeface="Gill Sans Nova Light" panose="020B0302020104020203" pitchFamily="34" charset="0"/>
                <a:ea typeface="+mn-ea"/>
                <a:cs typeface="+mn-cs"/>
              </a:rPr>
              <a:t> </a:t>
            </a:r>
            <a:r>
              <a:rPr kumimoji="0" lang="en-GB" sz="1400" b="0" i="0" u="none" strike="noStrike" kern="1200" cap="none" spc="0" normalizeH="0" baseline="0" noProof="0" dirty="0" smtClean="0">
                <a:ln>
                  <a:noFill/>
                </a:ln>
                <a:solidFill>
                  <a:prstClr val="black"/>
                </a:solidFill>
                <a:effectLst/>
                <a:uLnTx/>
                <a:uFillTx/>
                <a:latin typeface="Gill Sans Nova Light" panose="020B0302020104020203" pitchFamily="34" charset="0"/>
                <a:ea typeface="+mn-ea"/>
                <a:cs typeface="+mn-cs"/>
              </a:rPr>
              <a:t>– </a:t>
            </a:r>
            <a:r>
              <a:rPr lang="en-GB" sz="1400" dirty="0" smtClean="0">
                <a:solidFill>
                  <a:prstClr val="black"/>
                </a:solidFill>
                <a:latin typeface="Gill Sans Nova Light" panose="020B0302020104020203" pitchFamily="34" charset="0"/>
              </a:rPr>
              <a:t>Some prayers and responses Catholics say during Mass </a:t>
            </a:r>
            <a:r>
              <a:rPr lang="en-GB" sz="1400" dirty="0">
                <a:latin typeface="Gill Sans Nova Light" panose="020B0302020104020203" pitchFamily="34" charset="0"/>
              </a:rPr>
              <a:t> • </a:t>
            </a:r>
            <a:r>
              <a:rPr lang="en-GB" sz="1400" dirty="0" smtClean="0">
                <a:latin typeface="Gill Sans Nova Light" panose="020B0302020104020203" pitchFamily="34" charset="0"/>
              </a:rPr>
              <a:t>Some prayers and responses Catholics sing during the Eucharistic Prayer. </a:t>
            </a:r>
            <a:r>
              <a:rPr lang="en-GB" sz="1400" dirty="0">
                <a:latin typeface="Gill Sans Nova Light" panose="020B0302020104020203" pitchFamily="34" charset="0"/>
              </a:rPr>
              <a:t>• </a:t>
            </a:r>
            <a:r>
              <a:rPr lang="en-GB" sz="1400" dirty="0" smtClean="0">
                <a:latin typeface="Gill Sans Nova Light" panose="020B0302020104020203" pitchFamily="34" charset="0"/>
              </a:rPr>
              <a:t> Some ways people celebrate their first Eucharist (First Holy Communion).</a:t>
            </a:r>
            <a:endParaRPr lang="en-GB" sz="1400" dirty="0">
              <a:solidFill>
                <a:prstClr val="black"/>
              </a:solidFill>
              <a:latin typeface="Gill Sans Nova Light" panose="020B0302020104020203" pitchFamily="34" charset="0"/>
            </a:endParaRPr>
          </a:p>
        </p:txBody>
      </p:sp>
    </p:spTree>
    <p:extLst>
      <p:ext uri="{BB962C8B-B14F-4D97-AF65-F5344CB8AC3E}">
        <p14:creationId xmlns:p14="http://schemas.microsoft.com/office/powerpoint/2010/main" val="370375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015F92E-3BA1-49A1-8CC2-F7C21D8DF77A}"/>
              </a:ext>
            </a:extLst>
          </p:cNvPr>
          <p:cNvPicPr>
            <a:picLocks noChangeAspect="1"/>
          </p:cNvPicPr>
          <p:nvPr/>
        </p:nvPicPr>
        <p:blipFill>
          <a:blip r:embed="rId2"/>
          <a:stretch>
            <a:fillRect/>
          </a:stretch>
        </p:blipFill>
        <p:spPr>
          <a:xfrm>
            <a:off x="0" y="-594"/>
            <a:ext cx="12193057" cy="6858594"/>
          </a:xfrm>
          <a:prstGeom prst="rect">
            <a:avLst/>
          </a:prstGeom>
        </p:spPr>
      </p:pic>
      <p:sp>
        <p:nvSpPr>
          <p:cNvPr id="3" name="Content Placeholder 2"/>
          <p:cNvSpPr>
            <a:spLocks noGrp="1"/>
          </p:cNvSpPr>
          <p:nvPr>
            <p:ph sz="half" idx="1"/>
          </p:nvPr>
        </p:nvSpPr>
        <p:spPr>
          <a:xfrm>
            <a:off x="228601" y="457201"/>
            <a:ext cx="5566143" cy="6111240"/>
          </a:xfrm>
          <a:solidFill>
            <a:srgbClr val="7EBB59">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lgn="ctr">
              <a:buNone/>
            </a:pPr>
            <a:r>
              <a:rPr lang="en-GB" b="1" u="sng" dirty="0"/>
              <a:t>Science</a:t>
            </a:r>
          </a:p>
          <a:p>
            <a:pPr marL="0" indent="0">
              <a:buNone/>
            </a:pPr>
            <a:r>
              <a:rPr lang="en-GB" dirty="0"/>
              <a:t>This </a:t>
            </a:r>
            <a:r>
              <a:rPr lang="en-GB" dirty="0" smtClean="0"/>
              <a:t>half term </a:t>
            </a:r>
            <a:r>
              <a:rPr lang="en-GB" dirty="0"/>
              <a:t>we will be learning about </a:t>
            </a:r>
            <a:r>
              <a:rPr lang="en-GB" dirty="0" smtClean="0"/>
              <a:t>forces. </a:t>
            </a:r>
            <a:r>
              <a:rPr lang="en-GB" dirty="0"/>
              <a:t>We will learn about pushes and pulls and magnets. </a:t>
            </a:r>
            <a:endParaRPr lang="en-GB" dirty="0" smtClean="0"/>
          </a:p>
          <a:p>
            <a:pPr marL="0" indent="0">
              <a:buNone/>
            </a:pPr>
            <a:r>
              <a:rPr lang="en-GB" dirty="0" smtClean="0"/>
              <a:t>In </a:t>
            </a:r>
            <a:r>
              <a:rPr lang="en-GB" dirty="0"/>
              <a:t>the second half of this term we will be learning about plants. We will learn about the parts of a plant, what plants need to grow, flowers and life cycles.</a:t>
            </a:r>
          </a:p>
          <a:p>
            <a:pPr marL="0" indent="0">
              <a:buNone/>
            </a:pPr>
            <a:endParaRPr lang="en-GB" dirty="0"/>
          </a:p>
          <a:p>
            <a:pPr marL="0" indent="0">
              <a:buNone/>
            </a:pPr>
            <a:r>
              <a:rPr lang="en-GB" dirty="0"/>
              <a:t>Please encourage your child to talk about the science they have been doing in school.  See links below:</a:t>
            </a:r>
          </a:p>
          <a:p>
            <a:pPr marL="0" indent="0">
              <a:buNone/>
            </a:pPr>
            <a:r>
              <a:rPr lang="en-GB" dirty="0">
                <a:hlinkClick r:id="rId3"/>
              </a:rPr>
              <a:t>http://www.bbc.co.uk/bitesize/ks2/science</a:t>
            </a:r>
            <a:endParaRPr lang="en-GB" dirty="0"/>
          </a:p>
          <a:p>
            <a:pPr marL="0" indent="0">
              <a:buNone/>
            </a:pPr>
            <a:endParaRPr lang="en-GB" dirty="0"/>
          </a:p>
          <a:p>
            <a:pPr marL="0" indent="0">
              <a:buNone/>
            </a:pPr>
            <a:r>
              <a:rPr lang="en-GB" dirty="0">
                <a:hlinkClick r:id="rId4"/>
              </a:rPr>
              <a:t>http://www.bbc.co.uk/schools/scienceclips</a:t>
            </a:r>
            <a:endParaRPr lang="en-GB" dirty="0"/>
          </a:p>
          <a:p>
            <a:pPr marL="0" indent="0">
              <a:buNone/>
            </a:pPr>
            <a:endParaRPr lang="en-GB" dirty="0"/>
          </a:p>
        </p:txBody>
      </p:sp>
      <p:sp>
        <p:nvSpPr>
          <p:cNvPr id="4" name="Content Placeholder 3"/>
          <p:cNvSpPr>
            <a:spLocks noGrp="1"/>
          </p:cNvSpPr>
          <p:nvPr>
            <p:ph sz="half" idx="2"/>
          </p:nvPr>
        </p:nvSpPr>
        <p:spPr>
          <a:xfrm>
            <a:off x="6570921" y="457202"/>
            <a:ext cx="5392479" cy="6111240"/>
          </a:xfrm>
          <a:solidFill>
            <a:srgbClr val="FF8585">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lgn="ctr">
              <a:buNone/>
            </a:pPr>
            <a:r>
              <a:rPr lang="en-GB" sz="2400" b="1" u="sng" dirty="0">
                <a:solidFill>
                  <a:schemeClr val="tx1"/>
                </a:solidFill>
              </a:rPr>
              <a:t>Computing</a:t>
            </a:r>
          </a:p>
          <a:p>
            <a:pPr marL="0" indent="0">
              <a:buNone/>
            </a:pPr>
            <a:r>
              <a:rPr lang="en-GB" sz="2400" dirty="0">
                <a:solidFill>
                  <a:schemeClr val="tx1"/>
                </a:solidFill>
              </a:rPr>
              <a:t>This term we will be focusing on algorithms and programming during our computing lessons</a:t>
            </a:r>
            <a:r>
              <a:rPr lang="en-GB" sz="2400" dirty="0" smtClean="0">
                <a:solidFill>
                  <a:schemeClr val="tx1"/>
                </a:solidFill>
              </a:rPr>
              <a:t>. </a:t>
            </a:r>
            <a:endParaRPr lang="en-GB" sz="2400" dirty="0"/>
          </a:p>
          <a:p>
            <a:pPr marL="0" indent="0">
              <a:buNone/>
            </a:pPr>
            <a:r>
              <a:rPr lang="en-GB" sz="2400" dirty="0" smtClean="0"/>
              <a:t>Using Scratch Online children </a:t>
            </a:r>
            <a:r>
              <a:rPr lang="en-GB" sz="2400" dirty="0"/>
              <a:t>will develop their coding skills by learning about loops. </a:t>
            </a:r>
            <a:r>
              <a:rPr lang="en-GB" sz="2400" dirty="0" smtClean="0"/>
              <a:t>They </a:t>
            </a:r>
            <a:r>
              <a:rPr lang="en-GB" sz="2400" dirty="0"/>
              <a:t>will learn about the three different sorts of loops available in Scratch: the count-controlled repeat loop, the forever loop and the repeat until loop. They will begin to recognise when to use each type of loop and will be introduced to nested loops. </a:t>
            </a:r>
            <a:endParaRPr lang="en-GB" sz="2400" dirty="0" smtClean="0"/>
          </a:p>
          <a:p>
            <a:pPr marL="0" indent="0">
              <a:buNone/>
            </a:pPr>
            <a:endParaRPr lang="en-GB" sz="2400" dirty="0">
              <a:solidFill>
                <a:schemeClr val="tx1"/>
              </a:solidFill>
            </a:endParaRPr>
          </a:p>
          <a:p>
            <a:pPr marL="0" indent="0">
              <a:buNone/>
            </a:pPr>
            <a:r>
              <a:rPr lang="en-GB" sz="2400" dirty="0" smtClean="0">
                <a:solidFill>
                  <a:schemeClr val="tx1"/>
                </a:solidFill>
              </a:rPr>
              <a:t>Then in Espresso coding,</a:t>
            </a:r>
            <a:r>
              <a:rPr lang="en-GB" sz="2400" dirty="0"/>
              <a:t> </a:t>
            </a:r>
            <a:r>
              <a:rPr lang="en-GB" sz="2400" dirty="0" smtClean="0"/>
              <a:t> the children will use block coding again to learn </a:t>
            </a:r>
            <a:r>
              <a:rPr lang="en-GB" sz="2400" dirty="0"/>
              <a:t>to make things happen in a sequence, creating simple animations and simulations</a:t>
            </a:r>
            <a:r>
              <a:rPr lang="en-GB" sz="2400" dirty="0" smtClean="0"/>
              <a:t>.</a:t>
            </a:r>
            <a:r>
              <a:rPr lang="en-GB" sz="2400" dirty="0"/>
              <a:t> </a:t>
            </a:r>
            <a:r>
              <a:rPr lang="en-GB" sz="2400" dirty="0" smtClean="0"/>
              <a:t>Children will learn </a:t>
            </a:r>
            <a:r>
              <a:rPr lang="en-GB" sz="2400" dirty="0"/>
              <a:t>to code with 'if statements', which select different pieces of code to execute depending on what happens to other objects.</a:t>
            </a:r>
            <a:endParaRPr lang="en-GB" sz="2400" dirty="0">
              <a:solidFill>
                <a:schemeClr val="tx1"/>
              </a:solidFill>
            </a:endParaRPr>
          </a:p>
        </p:txBody>
      </p:sp>
    </p:spTree>
    <p:extLst>
      <p:ext uri="{BB962C8B-B14F-4D97-AF65-F5344CB8AC3E}">
        <p14:creationId xmlns:p14="http://schemas.microsoft.com/office/powerpoint/2010/main" val="391815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7E35D2EB-50F0-4D1C-89F5-CF4E96BFF698}"/>
              </a:ext>
            </a:extLst>
          </p:cNvPr>
          <p:cNvPicPr>
            <a:picLocks noChangeAspect="1"/>
          </p:cNvPicPr>
          <p:nvPr/>
        </p:nvPicPr>
        <p:blipFill>
          <a:blip r:embed="rId2">
            <a:lum bright="70000" contrast="-70000"/>
          </a:blip>
          <a:stretch>
            <a:fillRect/>
          </a:stretch>
        </p:blipFill>
        <p:spPr>
          <a:xfrm>
            <a:off x="0" y="0"/>
            <a:ext cx="13716000" cy="6858000"/>
          </a:xfrm>
          <a:prstGeom prst="rect">
            <a:avLst/>
          </a:prstGeom>
        </p:spPr>
      </p:pic>
      <p:pic>
        <p:nvPicPr>
          <p:cNvPr id="8" name="Picture 7"/>
          <p:cNvPicPr>
            <a:picLocks noChangeAspect="1"/>
          </p:cNvPicPr>
          <p:nvPr/>
        </p:nvPicPr>
        <p:blipFill>
          <a:blip r:embed="rId3"/>
          <a:stretch>
            <a:fillRect/>
          </a:stretch>
        </p:blipFill>
        <p:spPr>
          <a:xfrm>
            <a:off x="1" y="0"/>
            <a:ext cx="6090406" cy="6950507"/>
          </a:xfrm>
          <a:prstGeom prst="rect">
            <a:avLst/>
          </a:prstGeom>
        </p:spPr>
      </p:pic>
      <p:sp>
        <p:nvSpPr>
          <p:cNvPr id="10" name="Content Placeholder 2"/>
          <p:cNvSpPr>
            <a:spLocks noGrp="1"/>
          </p:cNvSpPr>
          <p:nvPr>
            <p:ph sz="half" idx="1"/>
          </p:nvPr>
        </p:nvSpPr>
        <p:spPr>
          <a:xfrm>
            <a:off x="6234415" y="492794"/>
            <a:ext cx="5846487" cy="6018422"/>
          </a:xfrm>
          <a:solidFill>
            <a:schemeClr val="accent1">
              <a:lumMod val="60000"/>
              <a:lumOff val="4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marL="0" indent="0" algn="ctr">
              <a:lnSpc>
                <a:spcPct val="120000"/>
              </a:lnSpc>
              <a:buNone/>
            </a:pPr>
            <a:endParaRPr lang="en-GB" sz="3300" u="sng" dirty="0" smtClean="0"/>
          </a:p>
          <a:p>
            <a:pPr marL="0" indent="0">
              <a:lnSpc>
                <a:spcPct val="120000"/>
              </a:lnSpc>
              <a:buNone/>
            </a:pPr>
            <a:r>
              <a:rPr lang="en-GB" sz="3300" dirty="0" smtClean="0"/>
              <a:t>Then we </a:t>
            </a:r>
            <a:r>
              <a:rPr lang="en-GB" sz="3300" dirty="0"/>
              <a:t>will be learning about the Tudors, focusing on the Monarchs of the Tudor era. Each lesson will build towards children being able to answer the following question: </a:t>
            </a:r>
          </a:p>
          <a:p>
            <a:pPr marL="0" indent="0">
              <a:lnSpc>
                <a:spcPct val="120000"/>
              </a:lnSpc>
              <a:buNone/>
            </a:pPr>
            <a:r>
              <a:rPr lang="en-GB" sz="3300" dirty="0"/>
              <a:t>Henry VIII was the best Tudor monarch. Do you agree?</a:t>
            </a:r>
          </a:p>
          <a:p>
            <a:pPr marL="0" indent="0">
              <a:lnSpc>
                <a:spcPct val="120000"/>
              </a:lnSpc>
              <a:buNone/>
            </a:pPr>
            <a:r>
              <a:rPr lang="en-GB" sz="3300" dirty="0"/>
              <a:t>Children will learn about the different Tudor monarchs and their impact on life at the time and whether there is any lasting impact today.</a:t>
            </a:r>
          </a:p>
          <a:p>
            <a:pPr marL="0" indent="0">
              <a:lnSpc>
                <a:spcPct val="120000"/>
              </a:lnSpc>
              <a:buNone/>
            </a:pPr>
            <a:r>
              <a:rPr lang="en-GB" sz="3300" dirty="0"/>
              <a:t>In school, children will be exposed to a variety of high quality texts during their Topic lessons. There are many resources available for The Tudors, particularly in libraries and online.  </a:t>
            </a:r>
          </a:p>
          <a:p>
            <a:pPr marL="0" indent="0">
              <a:lnSpc>
                <a:spcPct val="120000"/>
              </a:lnSpc>
              <a:buNone/>
            </a:pPr>
            <a:endParaRPr lang="en-GB" sz="3300" dirty="0"/>
          </a:p>
          <a:p>
            <a:pPr marL="0" indent="0">
              <a:lnSpc>
                <a:spcPct val="120000"/>
              </a:lnSpc>
              <a:buNone/>
            </a:pPr>
            <a:r>
              <a:rPr lang="en-GB" sz="3300" dirty="0"/>
              <a:t>Here are a few websites you could share with your child:</a:t>
            </a:r>
          </a:p>
          <a:p>
            <a:pPr marL="0" indent="0">
              <a:lnSpc>
                <a:spcPct val="120000"/>
              </a:lnSpc>
              <a:buNone/>
            </a:pPr>
            <a:r>
              <a:rPr lang="en-GB" sz="3300" u="sng" dirty="0">
                <a:hlinkClick r:id="rId4"/>
              </a:rPr>
              <a:t>http://www.primaryhomeworkhelp.co.uk/Tudors.html</a:t>
            </a:r>
            <a:endParaRPr lang="en-GB" sz="3300" dirty="0"/>
          </a:p>
          <a:p>
            <a:pPr marL="0" indent="0">
              <a:lnSpc>
                <a:spcPct val="120000"/>
              </a:lnSpc>
              <a:buNone/>
            </a:pPr>
            <a:r>
              <a:rPr lang="en-GB" sz="3300" u="sng" dirty="0">
                <a:hlinkClick r:id="rId5"/>
              </a:rPr>
              <a:t>http://www.bbc.co.uk/schools/primaryhistory/famouspeople/henry_viii/</a:t>
            </a:r>
            <a:endParaRPr lang="en-GB" sz="3300" u="sng" dirty="0"/>
          </a:p>
          <a:p>
            <a:pPr marL="0" indent="0">
              <a:lnSpc>
                <a:spcPct val="120000"/>
              </a:lnSpc>
              <a:buNone/>
            </a:pPr>
            <a:r>
              <a:rPr lang="en-GB" sz="3300" u="sng" dirty="0">
                <a:hlinkClick r:id="rId6"/>
              </a:rPr>
              <a:t>http://www.hrp.org.uk/PalaceKids/discover/allabouttudors</a:t>
            </a:r>
            <a:endParaRPr lang="en-GB" sz="3300" dirty="0"/>
          </a:p>
          <a:p>
            <a:pPr marL="0" indent="0">
              <a:lnSpc>
                <a:spcPct val="120000"/>
              </a:lnSpc>
              <a:buNone/>
            </a:pPr>
            <a:r>
              <a:rPr lang="en-GB" sz="3300" u="sng" dirty="0">
                <a:hlinkClick r:id="rId7"/>
              </a:rPr>
              <a:t>http://www.ngkids.co.uk/history/Tudor-Facts</a:t>
            </a:r>
            <a:endParaRPr lang="en-GB" sz="3300" dirty="0"/>
          </a:p>
          <a:p>
            <a:pPr marL="0" indent="0">
              <a:lnSpc>
                <a:spcPct val="120000"/>
              </a:lnSpc>
              <a:buNone/>
            </a:pPr>
            <a:endParaRPr lang="en-GB" dirty="0"/>
          </a:p>
        </p:txBody>
      </p:sp>
      <p:sp>
        <p:nvSpPr>
          <p:cNvPr id="14" name="Content Placeholder 2"/>
          <p:cNvSpPr>
            <a:spLocks noGrp="1"/>
          </p:cNvSpPr>
          <p:nvPr>
            <p:ph sz="half" idx="1"/>
          </p:nvPr>
        </p:nvSpPr>
        <p:spPr>
          <a:xfrm>
            <a:off x="127231" y="492794"/>
            <a:ext cx="5846487" cy="6018422"/>
          </a:xfrm>
          <a:solidFill>
            <a:schemeClr val="accent1">
              <a:lumMod val="60000"/>
              <a:lumOff val="4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marL="0" indent="0" algn="ctr">
              <a:lnSpc>
                <a:spcPct val="120000"/>
              </a:lnSpc>
              <a:buNone/>
            </a:pPr>
            <a:r>
              <a:rPr lang="en-GB" sz="3300" u="sng" dirty="0"/>
              <a:t>Humanities </a:t>
            </a:r>
            <a:endParaRPr lang="en-GB" sz="3300" dirty="0"/>
          </a:p>
          <a:p>
            <a:pPr marL="0" indent="0">
              <a:buNone/>
            </a:pPr>
            <a:endParaRPr lang="en-GB" sz="1600" dirty="0" smtClean="0"/>
          </a:p>
          <a:p>
            <a:pPr marL="0" indent="0">
              <a:buNone/>
            </a:pPr>
            <a:r>
              <a:rPr lang="en-GB" sz="1600" dirty="0" smtClean="0"/>
              <a:t>During </a:t>
            </a:r>
            <a:r>
              <a:rPr lang="en-GB" sz="1600" dirty="0"/>
              <a:t>the first half of the term, we will complete learning about the Ancient Egypt. Each lesson will build towards children being able to explain the following statement: </a:t>
            </a:r>
          </a:p>
          <a:p>
            <a:pPr marL="0" indent="0">
              <a:buNone/>
            </a:pPr>
            <a:r>
              <a:rPr lang="en-GB" sz="1600" dirty="0"/>
              <a:t>Religion played a crucial role in the everyday life of an Ancient Egyptian and guided their decisions and actions. Agree or Disagree </a:t>
            </a:r>
          </a:p>
          <a:p>
            <a:pPr marL="0" indent="0">
              <a:buNone/>
            </a:pPr>
            <a:r>
              <a:rPr lang="en-GB" sz="1600" dirty="0"/>
              <a:t>Children will </a:t>
            </a:r>
            <a:r>
              <a:rPr lang="en-GB" sz="1600" dirty="0" smtClean="0"/>
              <a:t>have learned </a:t>
            </a:r>
            <a:r>
              <a:rPr lang="en-GB" sz="1600" dirty="0"/>
              <a:t>about the River Nile, mummification, the Rosetta stone, pyramids, Gods and Tutankhamun</a:t>
            </a:r>
            <a:r>
              <a:rPr lang="en-GB" sz="1600" dirty="0" smtClean="0"/>
              <a:t>.</a:t>
            </a:r>
          </a:p>
          <a:p>
            <a:pPr marL="0" indent="0">
              <a:buNone/>
            </a:pPr>
            <a:endParaRPr lang="en-GB" sz="1600" dirty="0"/>
          </a:p>
          <a:p>
            <a:pPr marL="0" indent="0">
              <a:buNone/>
            </a:pPr>
            <a:r>
              <a:rPr lang="en-GB" sz="1600" dirty="0"/>
              <a:t>Please feel free to take a look at these websites:</a:t>
            </a:r>
          </a:p>
          <a:p>
            <a:pPr marL="0" indent="0">
              <a:buNone/>
            </a:pPr>
            <a:r>
              <a:rPr lang="en-GB" sz="1600" dirty="0" smtClean="0">
                <a:hlinkClick r:id="rId8"/>
              </a:rPr>
              <a:t>www.etoncollege.com/Heritage-collections</a:t>
            </a:r>
            <a:endParaRPr lang="en-GB" sz="1600" dirty="0" smtClean="0"/>
          </a:p>
          <a:p>
            <a:pPr marL="0" indent="0">
              <a:buNone/>
            </a:pPr>
            <a:r>
              <a:rPr lang="en-GB" sz="1600" u="sng" dirty="0" smtClean="0">
                <a:hlinkClick r:id="rId9"/>
              </a:rPr>
              <a:t>http</a:t>
            </a:r>
            <a:r>
              <a:rPr lang="en-GB" sz="1600" u="sng" dirty="0">
                <a:hlinkClick r:id="rId9"/>
              </a:rPr>
              <a:t>://resources.woodlands-junior.kent.sch.uk/homework/Egypt.html</a:t>
            </a:r>
            <a:endParaRPr lang="en-GB" sz="1600" dirty="0"/>
          </a:p>
          <a:p>
            <a:pPr marL="0" indent="0">
              <a:buNone/>
            </a:pPr>
            <a:r>
              <a:rPr lang="en-GB" sz="1600" u="sng" dirty="0">
                <a:hlinkClick r:id="rId10"/>
              </a:rPr>
              <a:t>https://</a:t>
            </a:r>
            <a:r>
              <a:rPr lang="en-GB" sz="1600" u="sng" dirty="0" smtClean="0">
                <a:hlinkClick r:id="rId10"/>
              </a:rPr>
              <a:t>www.bbc.co.uk/teach/class-clips-video/articles/z2vmjsg</a:t>
            </a:r>
            <a:endParaRPr lang="en-GB" sz="1600" u="sng" dirty="0" smtClean="0"/>
          </a:p>
          <a:p>
            <a:pPr marL="0" indent="0">
              <a:buNone/>
            </a:pPr>
            <a:endParaRPr lang="en-GB" sz="1800" u="sng" dirty="0"/>
          </a:p>
          <a:p>
            <a:pPr marL="0" indent="0">
              <a:buNone/>
            </a:pPr>
            <a:endParaRPr lang="en-GB" sz="1800" u="sng" dirty="0" smtClean="0"/>
          </a:p>
          <a:p>
            <a:pPr marL="0" indent="0">
              <a:buNone/>
            </a:pPr>
            <a:endParaRPr lang="en-GB" sz="1800" dirty="0"/>
          </a:p>
          <a:p>
            <a:pPr marL="0" indent="0">
              <a:lnSpc>
                <a:spcPct val="120000"/>
              </a:lnSpc>
              <a:buNone/>
            </a:pPr>
            <a:endParaRPr lang="en-GB" dirty="0"/>
          </a:p>
        </p:txBody>
      </p:sp>
    </p:spTree>
    <p:extLst>
      <p:ext uri="{BB962C8B-B14F-4D97-AF65-F5344CB8AC3E}">
        <p14:creationId xmlns:p14="http://schemas.microsoft.com/office/powerpoint/2010/main" val="292493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594"/>
            <a:ext cx="12193057" cy="6858594"/>
          </a:xfrm>
          <a:prstGeom prst="rect">
            <a:avLst/>
          </a:prstGeom>
        </p:spPr>
      </p:pic>
      <p:sp>
        <p:nvSpPr>
          <p:cNvPr id="4" name="Content Placeholder 3"/>
          <p:cNvSpPr>
            <a:spLocks noGrp="1"/>
          </p:cNvSpPr>
          <p:nvPr>
            <p:ph sz="half" idx="2"/>
          </p:nvPr>
        </p:nvSpPr>
        <p:spPr>
          <a:xfrm>
            <a:off x="842647" y="506789"/>
            <a:ext cx="10642758" cy="1305535"/>
          </a:xfrm>
          <a:solidFill>
            <a:srgbClr val="FFF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lgn="ctr">
              <a:buNone/>
            </a:pPr>
            <a:r>
              <a:rPr lang="en-GB" u="sng" dirty="0"/>
              <a:t>Art/DT</a:t>
            </a:r>
          </a:p>
          <a:p>
            <a:pPr marL="0" indent="0">
              <a:buNone/>
            </a:pPr>
            <a:r>
              <a:rPr lang="en-GB" dirty="0"/>
              <a:t>Children will learn </a:t>
            </a:r>
            <a:r>
              <a:rPr lang="en-GB" dirty="0" smtClean="0"/>
              <a:t>how about how to create tone using graded pencils.</a:t>
            </a:r>
          </a:p>
          <a:p>
            <a:pPr marL="0" indent="0">
              <a:buNone/>
            </a:pPr>
            <a:r>
              <a:rPr lang="en-GB" dirty="0" smtClean="0"/>
              <a:t>They will work on creating still art pieces inspired by </a:t>
            </a:r>
            <a:r>
              <a:rPr lang="en-GB" dirty="0"/>
              <a:t>Michelangelo</a:t>
            </a:r>
            <a:r>
              <a:rPr lang="en-GB" b="1" dirty="0"/>
              <a:t> </a:t>
            </a:r>
            <a:r>
              <a:rPr lang="en-GB" dirty="0" smtClean="0"/>
              <a:t>Caravaggio.</a:t>
            </a:r>
          </a:p>
          <a:p>
            <a:pPr marL="0" indent="0">
              <a:buNone/>
            </a:pPr>
            <a:r>
              <a:rPr lang="en-GB"/>
              <a:t>In D&amp;T we will be designing, creating and evaluating a bag for a specific purpose when we will use a variety of techniques to join fabrics (including sewing!).</a:t>
            </a:r>
          </a:p>
          <a:p>
            <a:pPr marL="0" indent="0">
              <a:buNone/>
            </a:pPr>
            <a:endParaRPr lang="en-GB" dirty="0"/>
          </a:p>
        </p:txBody>
      </p:sp>
      <p:sp>
        <p:nvSpPr>
          <p:cNvPr id="5" name="Content Placeholder 3"/>
          <p:cNvSpPr txBox="1">
            <a:spLocks/>
          </p:cNvSpPr>
          <p:nvPr/>
        </p:nvSpPr>
        <p:spPr>
          <a:xfrm>
            <a:off x="842646" y="2134630"/>
            <a:ext cx="10642758" cy="2190234"/>
          </a:xfrm>
          <a:prstGeom prst="rect">
            <a:avLst/>
          </a:prstGeom>
          <a:solidFill>
            <a:srgbClr val="C0A8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u="sng" dirty="0"/>
              <a:t>Music</a:t>
            </a:r>
          </a:p>
          <a:p>
            <a:r>
              <a:rPr lang="en-GB" dirty="0" smtClean="0"/>
              <a:t>The </a:t>
            </a:r>
            <a:r>
              <a:rPr lang="en-GB" dirty="0"/>
              <a:t>first half of the Lent Term, all the learning is focused around one Reggae song: Three Little Birds by Bob Marley. The material presents an integrated approach to music where games, elements of music (pulse, rhythm, pitch etc.), singing and playing instruments are all linked. As well as learning to sing, play, improvise and compose with this song, children will listen and appraise other Reggae songs.</a:t>
            </a:r>
          </a:p>
          <a:p>
            <a:r>
              <a:rPr lang="en-GB" dirty="0"/>
              <a:t>During the second half of the Lent term, the children will learn The Dragon Song which is a song about kindness, respect, friendship, acceptance and happiness.</a:t>
            </a:r>
          </a:p>
        </p:txBody>
      </p:sp>
      <p:sp>
        <p:nvSpPr>
          <p:cNvPr id="7" name="Content Placeholder 3"/>
          <p:cNvSpPr txBox="1">
            <a:spLocks/>
          </p:cNvSpPr>
          <p:nvPr/>
        </p:nvSpPr>
        <p:spPr>
          <a:xfrm>
            <a:off x="842646" y="4577381"/>
            <a:ext cx="10777753" cy="2028101"/>
          </a:xfrm>
          <a:prstGeom prst="rect">
            <a:avLst/>
          </a:prstGeom>
          <a:solidFill>
            <a:srgbClr val="A6D8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700" u="sng" dirty="0"/>
              <a:t>PE</a:t>
            </a:r>
          </a:p>
          <a:p>
            <a:pPr marL="0" indent="0">
              <a:buFont typeface="Arial" panose="020B0604020202020204" pitchFamily="34" charset="0"/>
              <a:buNone/>
            </a:pPr>
            <a:r>
              <a:rPr lang="en-GB" sz="1700" dirty="0" smtClean="0"/>
              <a:t>Children will be doing Gymnastics and Dance.</a:t>
            </a:r>
          </a:p>
          <a:p>
            <a:pPr marL="0" indent="0">
              <a:buNone/>
            </a:pPr>
            <a:r>
              <a:rPr lang="en-GB" sz="1700" dirty="0"/>
              <a:t>The children will be developing their football skills, focusing on turning, how to beat an opponent, passing over a short distance and playing in small sided games.  They will also develop their netball skills, working on their ability to pass the ball using a chest pass, jump stops and pivoting.  These skills will then be put to the test in small sided games</a:t>
            </a:r>
            <a:r>
              <a:rPr lang="en-GB" sz="1700" dirty="0" smtClean="0"/>
              <a:t>.</a:t>
            </a:r>
            <a:endParaRPr lang="en-GB" sz="1700" dirty="0"/>
          </a:p>
        </p:txBody>
      </p:sp>
    </p:spTree>
    <p:extLst>
      <p:ext uri="{BB962C8B-B14F-4D97-AF65-F5344CB8AC3E}">
        <p14:creationId xmlns:p14="http://schemas.microsoft.com/office/powerpoint/2010/main" val="320358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919DF8A-AF80-4927-9F31-F68EEDD553A2}"/>
              </a:ext>
            </a:extLst>
          </p:cNvPr>
          <p:cNvPicPr>
            <a:picLocks noChangeAspect="1"/>
          </p:cNvPicPr>
          <p:nvPr/>
        </p:nvPicPr>
        <p:blipFill>
          <a:blip r:embed="rId2">
            <a:lum bright="70000" contrast="-70000"/>
          </a:blip>
          <a:stretch>
            <a:fillRect/>
          </a:stretch>
        </p:blipFill>
        <p:spPr>
          <a:xfrm>
            <a:off x="0" y="0"/>
            <a:ext cx="13716000" cy="6858000"/>
          </a:xfrm>
          <a:prstGeom prst="rect">
            <a:avLst/>
          </a:prstGeom>
        </p:spPr>
      </p:pic>
      <p:sp>
        <p:nvSpPr>
          <p:cNvPr id="2" name="Title 1"/>
          <p:cNvSpPr>
            <a:spLocks noGrp="1"/>
          </p:cNvSpPr>
          <p:nvPr>
            <p:ph type="title"/>
          </p:nvPr>
        </p:nvSpPr>
        <p:spPr>
          <a:xfrm>
            <a:off x="-1057" y="29354"/>
            <a:ext cx="5747158" cy="666721"/>
          </a:xfrm>
        </p:spPr>
        <p:txBody>
          <a:bodyPr>
            <a:normAutofit/>
          </a:bodyPr>
          <a:lstStyle/>
          <a:p>
            <a:pPr algn="ctr"/>
            <a:r>
              <a:rPr lang="en-GB" sz="3600" dirty="0"/>
              <a:t>Additional Information</a:t>
            </a:r>
          </a:p>
        </p:txBody>
      </p:sp>
      <p:sp>
        <p:nvSpPr>
          <p:cNvPr id="3" name="Content Placeholder 2"/>
          <p:cNvSpPr>
            <a:spLocks noGrp="1"/>
          </p:cNvSpPr>
          <p:nvPr>
            <p:ph sz="half" idx="1"/>
          </p:nvPr>
        </p:nvSpPr>
        <p:spPr>
          <a:xfrm>
            <a:off x="171715" y="2374480"/>
            <a:ext cx="5800322" cy="1859741"/>
          </a:xfrm>
          <a:solidFill>
            <a:schemeClr val="accent6">
              <a:lumMod val="60000"/>
              <a:lumOff val="4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lgn="ctr">
              <a:buNone/>
            </a:pPr>
            <a:r>
              <a:rPr lang="en-GB" sz="1800" u="sng" dirty="0"/>
              <a:t>PE</a:t>
            </a:r>
          </a:p>
          <a:p>
            <a:pPr marL="0" indent="0">
              <a:buNone/>
            </a:pPr>
            <a:r>
              <a:rPr lang="en-GB" sz="1800" dirty="0"/>
              <a:t>Year 3 PE takes place on:</a:t>
            </a:r>
          </a:p>
          <a:p>
            <a:pPr marL="0" indent="0">
              <a:buNone/>
            </a:pPr>
            <a:r>
              <a:rPr lang="en-GB" sz="1800" dirty="0"/>
              <a:t>Mrs Martinez </a:t>
            </a:r>
            <a:r>
              <a:rPr lang="en-GB" sz="1800" dirty="0" smtClean="0"/>
              <a:t>and </a:t>
            </a:r>
            <a:r>
              <a:rPr lang="en-GB" sz="1800" dirty="0"/>
              <a:t>Mrs </a:t>
            </a:r>
            <a:r>
              <a:rPr lang="en-GB" sz="1800" dirty="0" err="1" smtClean="0"/>
              <a:t>Kukla’s</a:t>
            </a:r>
            <a:r>
              <a:rPr lang="en-GB" sz="1800" dirty="0" smtClean="0"/>
              <a:t> class </a:t>
            </a:r>
            <a:r>
              <a:rPr lang="en-GB" sz="1800" dirty="0"/>
              <a:t>on </a:t>
            </a:r>
            <a:r>
              <a:rPr lang="en-GB" sz="1800" dirty="0" smtClean="0"/>
              <a:t>Monday and  Thursday.</a:t>
            </a:r>
            <a:endParaRPr lang="en-GB" sz="1800" dirty="0"/>
          </a:p>
          <a:p>
            <a:pPr marL="0" indent="0">
              <a:buNone/>
            </a:pPr>
            <a:r>
              <a:rPr lang="en-GB" sz="1800" dirty="0" smtClean="0"/>
              <a:t>Mrs Iqbal’s class </a:t>
            </a:r>
            <a:r>
              <a:rPr lang="en-GB" sz="1800" dirty="0"/>
              <a:t>on </a:t>
            </a:r>
            <a:r>
              <a:rPr lang="en-GB" sz="1800" dirty="0" smtClean="0"/>
              <a:t>Tuesday and Wednesday.</a:t>
            </a:r>
            <a:endParaRPr lang="en-GB" sz="1800" dirty="0"/>
          </a:p>
          <a:p>
            <a:pPr marL="0" indent="0">
              <a:buNone/>
            </a:pPr>
            <a:r>
              <a:rPr lang="en-GB" sz="1800" dirty="0"/>
              <a:t>Please come into school </a:t>
            </a:r>
            <a:r>
              <a:rPr lang="en-GB" sz="1800" dirty="0" smtClean="0"/>
              <a:t>wearing PE </a:t>
            </a:r>
            <a:r>
              <a:rPr lang="en-GB" sz="1800" dirty="0"/>
              <a:t>kit on </a:t>
            </a:r>
            <a:r>
              <a:rPr lang="en-GB" sz="1800" dirty="0" smtClean="0"/>
              <a:t>your PE </a:t>
            </a:r>
            <a:r>
              <a:rPr lang="en-GB" sz="1800" dirty="0"/>
              <a:t>days. </a:t>
            </a:r>
          </a:p>
        </p:txBody>
      </p:sp>
      <p:sp>
        <p:nvSpPr>
          <p:cNvPr id="4" name="Content Placeholder 3"/>
          <p:cNvSpPr>
            <a:spLocks noGrp="1"/>
          </p:cNvSpPr>
          <p:nvPr>
            <p:ph sz="half" idx="2"/>
          </p:nvPr>
        </p:nvSpPr>
        <p:spPr>
          <a:xfrm>
            <a:off x="6728358" y="2643459"/>
            <a:ext cx="6005384" cy="4113873"/>
          </a:xfrm>
          <a:solidFill>
            <a:schemeClr val="accent2">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lnSpc>
                <a:spcPct val="100000"/>
              </a:lnSpc>
              <a:buNone/>
            </a:pPr>
            <a:r>
              <a:rPr lang="en-GB" sz="1800" u="sng" dirty="0"/>
              <a:t>Homework</a:t>
            </a:r>
          </a:p>
          <a:p>
            <a:pPr marL="0" indent="0">
              <a:lnSpc>
                <a:spcPct val="100000"/>
              </a:lnSpc>
              <a:buNone/>
            </a:pPr>
            <a:r>
              <a:rPr lang="en-GB" sz="1800" dirty="0"/>
              <a:t>Literacy and Maths homework is now issued online: </a:t>
            </a:r>
          </a:p>
          <a:p>
            <a:pPr marL="0" indent="0">
              <a:lnSpc>
                <a:spcPct val="100000"/>
              </a:lnSpc>
              <a:buNone/>
            </a:pPr>
            <a:r>
              <a:rPr lang="en-GB" sz="1800" dirty="0"/>
              <a:t>Literacy – Comprehension activities on </a:t>
            </a:r>
            <a:r>
              <a:rPr lang="en-GB" sz="1800" dirty="0" err="1"/>
              <a:t>ReadingEggspress</a:t>
            </a:r>
            <a:r>
              <a:rPr lang="en-GB" sz="1800" dirty="0"/>
              <a:t>. Please at least 1 </a:t>
            </a:r>
            <a:r>
              <a:rPr lang="en-GB" sz="1800" dirty="0" smtClean="0"/>
              <a:t>lesson or 30 minutes.</a:t>
            </a:r>
            <a:endParaRPr lang="en-GB" sz="1800" dirty="0"/>
          </a:p>
          <a:p>
            <a:pPr marL="0" indent="0">
              <a:lnSpc>
                <a:spcPct val="100000"/>
              </a:lnSpc>
              <a:buNone/>
            </a:pPr>
            <a:r>
              <a:rPr lang="en-GB" sz="1800" dirty="0"/>
              <a:t> Maths – Weekly tasks set on </a:t>
            </a:r>
            <a:r>
              <a:rPr lang="en-GB" sz="1800" dirty="0" err="1"/>
              <a:t>MyMaths</a:t>
            </a:r>
            <a:r>
              <a:rPr lang="en-GB" sz="1800" dirty="0"/>
              <a:t>. </a:t>
            </a:r>
          </a:p>
          <a:p>
            <a:pPr marL="0" indent="0">
              <a:lnSpc>
                <a:spcPct val="100000"/>
              </a:lnSpc>
              <a:buNone/>
            </a:pPr>
            <a:r>
              <a:rPr lang="en-GB" sz="1800" dirty="0"/>
              <a:t>Times tables practice on </a:t>
            </a:r>
            <a:r>
              <a:rPr lang="en-GB" sz="1800" dirty="0" err="1"/>
              <a:t>TTRockstars</a:t>
            </a:r>
            <a:r>
              <a:rPr lang="en-GB" sz="1800" dirty="0"/>
              <a:t>. </a:t>
            </a:r>
          </a:p>
          <a:p>
            <a:pPr marL="0" indent="0">
              <a:lnSpc>
                <a:spcPct val="100000"/>
              </a:lnSpc>
              <a:buNone/>
            </a:pPr>
            <a:r>
              <a:rPr lang="en-GB" sz="1800" dirty="0"/>
              <a:t>Learning weekly spellings</a:t>
            </a:r>
          </a:p>
          <a:p>
            <a:pPr marL="0" indent="0">
              <a:lnSpc>
                <a:spcPct val="100000"/>
              </a:lnSpc>
              <a:buNone/>
            </a:pPr>
            <a:r>
              <a:rPr lang="en-GB" sz="1800" dirty="0"/>
              <a:t>Reading 4x per week. </a:t>
            </a:r>
          </a:p>
          <a:p>
            <a:pPr marL="0" indent="0">
              <a:lnSpc>
                <a:spcPct val="100000"/>
              </a:lnSpc>
              <a:buNone/>
            </a:pPr>
            <a:r>
              <a:rPr lang="en-GB" sz="1800" dirty="0"/>
              <a:t>Login details are in your child’s Reading Record. </a:t>
            </a:r>
          </a:p>
          <a:p>
            <a:pPr marL="0" indent="0">
              <a:lnSpc>
                <a:spcPct val="100000"/>
              </a:lnSpc>
              <a:buNone/>
            </a:pPr>
            <a:r>
              <a:rPr lang="en-GB" sz="1800" dirty="0"/>
              <a:t>Sometimes creative homework may be set linked with specific areas of the curriculum.</a:t>
            </a:r>
          </a:p>
          <a:p>
            <a:pPr marL="0" indent="0">
              <a:buNone/>
            </a:pPr>
            <a:endParaRPr lang="en-GB" sz="1800" dirty="0"/>
          </a:p>
        </p:txBody>
      </p:sp>
      <p:sp>
        <p:nvSpPr>
          <p:cNvPr id="6" name="TextBox 5"/>
          <p:cNvSpPr txBox="1"/>
          <p:nvPr/>
        </p:nvSpPr>
        <p:spPr>
          <a:xfrm>
            <a:off x="171715" y="1300714"/>
            <a:ext cx="5800322" cy="923330"/>
          </a:xfrm>
          <a:prstGeom prst="rect">
            <a:avLst/>
          </a:prstGeom>
          <a:solidFill>
            <a:srgbClr val="FF0000">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u="sng" dirty="0"/>
              <a:t>Reminders</a:t>
            </a:r>
          </a:p>
          <a:p>
            <a:r>
              <a:rPr lang="en-GB" dirty="0"/>
              <a:t>Please continue to send a winter coat and appropriate shoes to school with your </a:t>
            </a:r>
            <a:r>
              <a:rPr lang="en-GB"/>
              <a:t>child.</a:t>
            </a:r>
            <a:endParaRPr lang="en-GB" dirty="0"/>
          </a:p>
        </p:txBody>
      </p:sp>
      <p:sp>
        <p:nvSpPr>
          <p:cNvPr id="8" name="TextBox 7"/>
          <p:cNvSpPr txBox="1"/>
          <p:nvPr/>
        </p:nvSpPr>
        <p:spPr>
          <a:xfrm>
            <a:off x="6728358" y="146552"/>
            <a:ext cx="6005384" cy="2308324"/>
          </a:xfrm>
          <a:prstGeom prst="rect">
            <a:avLst/>
          </a:prstGeom>
          <a:solidFill>
            <a:srgbClr val="FFC000">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u="sng" dirty="0"/>
              <a:t>Reading</a:t>
            </a:r>
          </a:p>
          <a:p>
            <a:r>
              <a:rPr lang="en-GB" dirty="0"/>
              <a:t>Please try to hear your child read at least four times a week and discuss the characters, events and key themes of the text. It’s better to read just a few pages and discuss them, rather than reading lots of pages.  It is also beneficial for children to be read to by an adult, ideally once a week.</a:t>
            </a:r>
          </a:p>
          <a:p>
            <a:r>
              <a:rPr lang="en-GB" dirty="0"/>
              <a:t>Please record any pages read in their Reading Record book and sign it. These are checked and signed by us on a Friday.  </a:t>
            </a:r>
          </a:p>
        </p:txBody>
      </p:sp>
      <p:sp>
        <p:nvSpPr>
          <p:cNvPr id="9" name="TextBox 8"/>
          <p:cNvSpPr txBox="1"/>
          <p:nvPr/>
        </p:nvSpPr>
        <p:spPr>
          <a:xfrm>
            <a:off x="171715" y="4360866"/>
            <a:ext cx="5800322" cy="2308324"/>
          </a:xfrm>
          <a:prstGeom prst="rect">
            <a:avLst/>
          </a:prstGeom>
          <a:solidFill>
            <a:srgbClr val="0070C0">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u="sng" dirty="0"/>
              <a:t>Spellings</a:t>
            </a:r>
          </a:p>
          <a:p>
            <a:r>
              <a:rPr lang="en-GB" dirty="0"/>
              <a:t>The children will receive a new list of spellings each </a:t>
            </a:r>
            <a:r>
              <a:rPr lang="en-GB" dirty="0" smtClean="0"/>
              <a:t>Friday, </a:t>
            </a:r>
            <a:r>
              <a:rPr lang="en-GB" dirty="0"/>
              <a:t>which will be tested the following </a:t>
            </a:r>
            <a:r>
              <a:rPr lang="en-GB" dirty="0" smtClean="0"/>
              <a:t>Friday.  </a:t>
            </a:r>
            <a:r>
              <a:rPr lang="en-GB" dirty="0"/>
              <a:t>We suggest children use the Look, Cover, Write, Check method for learning their new spellings.</a:t>
            </a:r>
          </a:p>
          <a:p>
            <a:r>
              <a:rPr lang="en-GB" dirty="0"/>
              <a:t>At the end of each half term children will be asked to revise the spellings from that half term for a ‘mix up’ test in the first week back.</a:t>
            </a:r>
          </a:p>
        </p:txBody>
      </p:sp>
    </p:spTree>
    <p:extLst>
      <p:ext uri="{BB962C8B-B14F-4D97-AF65-F5344CB8AC3E}">
        <p14:creationId xmlns:p14="http://schemas.microsoft.com/office/powerpoint/2010/main" val="326902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3B60C4A-9E20-498E-AC57-515B3301B577}"/>
              </a:ext>
            </a:extLst>
          </p:cNvPr>
          <p:cNvPicPr>
            <a:picLocks noChangeAspect="1"/>
          </p:cNvPicPr>
          <p:nvPr/>
        </p:nvPicPr>
        <p:blipFill>
          <a:blip r:embed="rId2">
            <a:lum bright="70000" contrast="-70000"/>
          </a:blip>
          <a:stretch>
            <a:fillRect/>
          </a:stretch>
        </p:blipFill>
        <p:spPr>
          <a:xfrm>
            <a:off x="0" y="0"/>
            <a:ext cx="13716000" cy="6858000"/>
          </a:xfrm>
          <a:prstGeom prst="rect">
            <a:avLst/>
          </a:prstGeom>
        </p:spPr>
      </p:pic>
      <p:sp>
        <p:nvSpPr>
          <p:cNvPr id="2" name="Title 1"/>
          <p:cNvSpPr>
            <a:spLocks noGrp="1"/>
          </p:cNvSpPr>
          <p:nvPr>
            <p:ph type="title"/>
          </p:nvPr>
        </p:nvSpPr>
        <p:spPr>
          <a:xfrm>
            <a:off x="90617" y="54898"/>
            <a:ext cx="10515600" cy="1325563"/>
          </a:xfrm>
        </p:spPr>
        <p:txBody>
          <a:bodyPr>
            <a:normAutofit/>
          </a:bodyPr>
          <a:lstStyle/>
          <a:p>
            <a:r>
              <a:rPr lang="en-GB" sz="6000" b="1" dirty="0" smtClean="0"/>
              <a:t>Key Dates:</a:t>
            </a:r>
            <a:endParaRPr lang="en-GB" sz="6000" b="1" dirty="0"/>
          </a:p>
        </p:txBody>
      </p:sp>
      <p:sp>
        <p:nvSpPr>
          <p:cNvPr id="6" name="Content Placeholder 2"/>
          <p:cNvSpPr>
            <a:spLocks noGrp="1"/>
          </p:cNvSpPr>
          <p:nvPr>
            <p:ph idx="1"/>
          </p:nvPr>
        </p:nvSpPr>
        <p:spPr>
          <a:xfrm>
            <a:off x="165145" y="1569259"/>
            <a:ext cx="6005384" cy="2031325"/>
          </a:xfrm>
          <a:solidFill>
            <a:schemeClr val="accent6">
              <a:lumMod val="60000"/>
              <a:lumOff val="4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Font typeface="Corbel" panose="020B0503020204020204" pitchFamily="34" charset="0"/>
              <a:buNone/>
            </a:pPr>
            <a:r>
              <a:rPr lang="en-GB" sz="1800" b="1" dirty="0"/>
              <a:t>Walking to Church</a:t>
            </a:r>
          </a:p>
          <a:p>
            <a:pPr marL="0" indent="0">
              <a:buFont typeface="Corbel" panose="020B0503020204020204" pitchFamily="34" charset="0"/>
              <a:buNone/>
            </a:pPr>
            <a:r>
              <a:rPr lang="en-GB" sz="1800" dirty="0"/>
              <a:t>Year 3 will be walking to Church on</a:t>
            </a:r>
            <a:r>
              <a:rPr lang="en-GB" sz="1800" dirty="0" smtClean="0"/>
              <a:t>:</a:t>
            </a:r>
          </a:p>
          <a:p>
            <a:pPr marL="0" indent="0">
              <a:buFont typeface="Corbel" panose="020B0503020204020204" pitchFamily="34" charset="0"/>
              <a:buNone/>
            </a:pPr>
            <a:r>
              <a:rPr lang="en-GB" sz="1800" dirty="0" smtClean="0"/>
              <a:t>Tuesday 6</a:t>
            </a:r>
            <a:r>
              <a:rPr lang="en-GB" sz="1800" baseline="30000" dirty="0" smtClean="0"/>
              <a:t>th</a:t>
            </a:r>
            <a:r>
              <a:rPr lang="en-GB" sz="1800" dirty="0" smtClean="0"/>
              <a:t>  January at 10am</a:t>
            </a:r>
            <a:endParaRPr lang="en-GB" sz="1800" dirty="0"/>
          </a:p>
          <a:p>
            <a:pPr marL="0" indent="0">
              <a:buFont typeface="Corbel" panose="020B0503020204020204" pitchFamily="34" charset="0"/>
              <a:buNone/>
            </a:pPr>
            <a:endParaRPr lang="en-GB" sz="1800" dirty="0"/>
          </a:p>
          <a:p>
            <a:pPr marL="0" indent="0">
              <a:buFont typeface="Corbel" panose="020B0503020204020204" pitchFamily="34" charset="0"/>
              <a:buNone/>
            </a:pPr>
            <a:r>
              <a:rPr lang="en-GB" sz="1800" dirty="0"/>
              <a:t>Teachers would appreciate any parent helpers who are able to walk to </a:t>
            </a:r>
            <a:r>
              <a:rPr lang="en-GB" sz="1800" dirty="0" smtClean="0"/>
              <a:t>Church </a:t>
            </a:r>
            <a:r>
              <a:rPr lang="en-GB" sz="1800" dirty="0"/>
              <a:t>with the children.  </a:t>
            </a:r>
          </a:p>
          <a:p>
            <a:pPr marL="0" indent="0" algn="ctr">
              <a:buNone/>
            </a:pPr>
            <a:endParaRPr lang="en-GB" sz="1800" dirty="0"/>
          </a:p>
        </p:txBody>
      </p:sp>
      <p:sp>
        <p:nvSpPr>
          <p:cNvPr id="9" name="TextBox 8"/>
          <p:cNvSpPr txBox="1"/>
          <p:nvPr/>
        </p:nvSpPr>
        <p:spPr>
          <a:xfrm>
            <a:off x="6758504" y="1569259"/>
            <a:ext cx="5433496" cy="2031325"/>
          </a:xfrm>
          <a:prstGeom prst="rect">
            <a:avLst/>
          </a:prstGeom>
          <a:solidFill>
            <a:srgbClr val="FFC000">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b="1" dirty="0"/>
              <a:t>Topic Days/Trips</a:t>
            </a:r>
          </a:p>
          <a:p>
            <a:pPr algn="ctr"/>
            <a:endParaRPr lang="en-GB" b="1" dirty="0"/>
          </a:p>
          <a:p>
            <a:r>
              <a:rPr lang="en-GB" b="1" dirty="0"/>
              <a:t> </a:t>
            </a:r>
            <a:r>
              <a:rPr lang="en-GB" b="1" dirty="0" smtClean="0"/>
              <a:t>Tudor </a:t>
            </a:r>
            <a:r>
              <a:rPr lang="en-GB" b="1" dirty="0" smtClean="0"/>
              <a:t>Day is Friday 20</a:t>
            </a:r>
            <a:r>
              <a:rPr lang="en-GB" b="1" baseline="30000" dirty="0" smtClean="0"/>
              <a:t>th</a:t>
            </a:r>
            <a:r>
              <a:rPr lang="en-GB" b="1" dirty="0" smtClean="0"/>
              <a:t> March</a:t>
            </a:r>
          </a:p>
          <a:p>
            <a:endParaRPr lang="en-GB" b="1" dirty="0"/>
          </a:p>
          <a:p>
            <a:r>
              <a:rPr lang="en-GB" b="1" dirty="0" smtClean="0"/>
              <a:t>Hampton </a:t>
            </a:r>
            <a:r>
              <a:rPr lang="en-GB" b="1" dirty="0" smtClean="0"/>
              <a:t>Court visit is on </a:t>
            </a:r>
            <a:r>
              <a:rPr lang="en-GB" b="1" dirty="0" smtClean="0"/>
              <a:t>Friday </a:t>
            </a:r>
            <a:r>
              <a:rPr lang="en-GB" b="1" dirty="0" smtClean="0"/>
              <a:t>17</a:t>
            </a:r>
            <a:r>
              <a:rPr lang="en-GB" b="1" baseline="30000" dirty="0" smtClean="0"/>
              <a:t>th</a:t>
            </a:r>
            <a:r>
              <a:rPr lang="en-GB" b="1" dirty="0" smtClean="0"/>
              <a:t> </a:t>
            </a:r>
            <a:r>
              <a:rPr lang="en-GB" b="1" dirty="0" smtClean="0"/>
              <a:t>April</a:t>
            </a:r>
            <a:r>
              <a:rPr lang="en-GB" b="1" dirty="0" smtClean="0"/>
              <a:t>.</a:t>
            </a:r>
          </a:p>
          <a:p>
            <a:endParaRPr lang="en-GB" b="1" dirty="0"/>
          </a:p>
          <a:p>
            <a:pPr algn="ctr"/>
            <a:endParaRPr lang="en-GB" dirty="0"/>
          </a:p>
        </p:txBody>
      </p:sp>
    </p:spTree>
    <p:extLst>
      <p:ext uri="{BB962C8B-B14F-4D97-AF65-F5344CB8AC3E}">
        <p14:creationId xmlns:p14="http://schemas.microsoft.com/office/powerpoint/2010/main" val="22808499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1507</TotalTime>
  <Words>1658</Words>
  <Application>Microsoft Office PowerPoint</Application>
  <PresentationFormat>Widescreen</PresentationFormat>
  <Paragraphs>129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Algerian</vt:lpstr>
      <vt:lpstr>Aptos</vt:lpstr>
      <vt:lpstr>Arial</vt:lpstr>
      <vt:lpstr>Calibri</vt:lpstr>
      <vt:lpstr>Calibri Light</vt:lpstr>
      <vt:lpstr>Corbel</vt:lpstr>
      <vt:lpstr>Gill Sans Nova Light</vt:lpstr>
      <vt:lpstr>Office Theme</vt:lpstr>
      <vt:lpstr>Year 3  Lent Term  </vt:lpstr>
      <vt:lpstr>PowerPoint Presentation</vt:lpstr>
      <vt:lpstr>PowerPoint Presentation</vt:lpstr>
      <vt:lpstr>PowerPoint Presentation</vt:lpstr>
      <vt:lpstr>PowerPoint Presentation</vt:lpstr>
      <vt:lpstr>PowerPoint Presentation</vt:lpstr>
      <vt:lpstr>Additional Information</vt:lpstr>
      <vt:lpstr>Key Dates:</vt:lpstr>
    </vt:vector>
  </TitlesOfParts>
  <Company>TEST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Autumn Term 1 Ancient Egyptians</dc:title>
  <dc:creator>Rebecca Elliott</dc:creator>
  <cp:lastModifiedBy>Rose Maini</cp:lastModifiedBy>
  <cp:revision>123</cp:revision>
  <dcterms:created xsi:type="dcterms:W3CDTF">2015-09-10T15:33:20Z</dcterms:created>
  <dcterms:modified xsi:type="dcterms:W3CDTF">2026-01-08T16:22:52Z</dcterms:modified>
</cp:coreProperties>
</file>