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0" r:id="rId7"/>
    <p:sldId id="286" r:id="rId8"/>
    <p:sldId id="262" r:id="rId9"/>
    <p:sldId id="276" r:id="rId10"/>
    <p:sldId id="258" r:id="rId11"/>
    <p:sldId id="278" r:id="rId12"/>
    <p:sldId id="293" r:id="rId13"/>
    <p:sldId id="294" r:id="rId14"/>
    <p:sldId id="261" r:id="rId15"/>
    <p:sldId id="263" r:id="rId16"/>
    <p:sldId id="283" r:id="rId17"/>
    <p:sldId id="284" r:id="rId18"/>
    <p:sldId id="265" r:id="rId19"/>
    <p:sldId id="290" r:id="rId20"/>
    <p:sldId id="291" r:id="rId21"/>
    <p:sldId id="292" r:id="rId22"/>
    <p:sldId id="271" r:id="rId23"/>
    <p:sldId id="270" r:id="rId24"/>
    <p:sldId id="289" r:id="rId25"/>
    <p:sldId id="25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p:cViewPr varScale="1">
        <p:scale>
          <a:sx n="110" d="100"/>
          <a:sy n="110" d="100"/>
        </p:scale>
        <p:origin x="156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3B3780-24EE-4776-A100-820C44E22E3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319734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3B3780-24EE-4776-A100-820C44E22E3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212791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3B3780-24EE-4776-A100-820C44E22E3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124627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12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0962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15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16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61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836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289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434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3B3780-24EE-4776-A100-820C44E22E3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372381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540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95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9365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358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03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218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183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627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9976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940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B3780-24EE-4776-A100-820C44E22E3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345088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658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1020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7472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135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9494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2081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0125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45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1793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55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3B3780-24EE-4776-A100-820C44E22E3F}"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2623321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100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1281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5816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2846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979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2902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81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6932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2697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227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3B3780-24EE-4776-A100-820C44E22E3F}"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2484924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824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0967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777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862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9403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817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3B3780-24EE-4776-A100-820C44E22E3F}"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85596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B3780-24EE-4776-A100-820C44E22E3F}"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413471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B3780-24EE-4776-A100-820C44E22E3F}"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33787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B3780-24EE-4776-A100-820C44E22E3F}"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B1786-44C3-46ED-B324-3CD3A43659EC}" type="slidenum">
              <a:rPr lang="en-GB" smtClean="0"/>
              <a:t>‹#›</a:t>
            </a:fld>
            <a:endParaRPr lang="en-GB"/>
          </a:p>
        </p:txBody>
      </p:sp>
    </p:spTree>
    <p:extLst>
      <p:ext uri="{BB962C8B-B14F-4D97-AF65-F5344CB8AC3E}">
        <p14:creationId xmlns:p14="http://schemas.microsoft.com/office/powerpoint/2010/main" val="301410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B3780-24EE-4776-A100-820C44E22E3F}" type="datetimeFigureOut">
              <a:rPr lang="en-GB" smtClean="0"/>
              <a:t>08/01/2026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B1786-44C3-46ED-B324-3CD3A43659EC}" type="slidenum">
              <a:rPr lang="en-GB" smtClean="0"/>
              <a:t>‹#›</a:t>
            </a:fld>
            <a:endParaRPr lang="en-GB"/>
          </a:p>
        </p:txBody>
      </p:sp>
    </p:spTree>
    <p:extLst>
      <p:ext uri="{BB962C8B-B14F-4D97-AF65-F5344CB8AC3E}">
        <p14:creationId xmlns:p14="http://schemas.microsoft.com/office/powerpoint/2010/main" val="264820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8178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5269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5304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C213C4-3044-40F9-9D87-2EAC39A7483E}" type="datetimeFigureOut">
              <a:rPr lang="en-GB" smtClean="0">
                <a:solidFill>
                  <a:prstClr val="black">
                    <a:tint val="75000"/>
                  </a:prstClr>
                </a:solidFill>
              </a:rPr>
              <a:pPr/>
              <a:t>08/01/2026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9049AE-AB7F-4C36-B9B1-764E3223E6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2155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 y="-3637"/>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404664"/>
            <a:ext cx="2232248" cy="923330"/>
          </a:xfrm>
          <a:prstGeom prst="rect">
            <a:avLst/>
          </a:prstGeom>
          <a:noFill/>
        </p:spPr>
        <p:txBody>
          <a:bodyPr wrap="square" rtlCol="0">
            <a:spAutoFit/>
          </a:bodyPr>
          <a:lstStyle/>
          <a:p>
            <a:r>
              <a:rPr lang="en-GB" sz="5400" b="1" dirty="0">
                <a:solidFill>
                  <a:schemeClr val="bg1"/>
                </a:solidFill>
                <a:latin typeface="Algerian" panose="04020705040A02060702" pitchFamily="82" charset="0"/>
              </a:rPr>
              <a:t>China</a:t>
            </a:r>
          </a:p>
        </p:txBody>
      </p:sp>
      <p:sp>
        <p:nvSpPr>
          <p:cNvPr id="5" name="TextBox 4"/>
          <p:cNvSpPr txBox="1"/>
          <p:nvPr/>
        </p:nvSpPr>
        <p:spPr>
          <a:xfrm>
            <a:off x="2483768" y="1141587"/>
            <a:ext cx="1800200" cy="523220"/>
          </a:xfrm>
          <a:prstGeom prst="rect">
            <a:avLst/>
          </a:prstGeom>
          <a:noFill/>
        </p:spPr>
        <p:txBody>
          <a:bodyPr wrap="square" rtlCol="0">
            <a:spAutoFit/>
          </a:bodyPr>
          <a:lstStyle/>
          <a:p>
            <a:r>
              <a:rPr lang="en-GB" sz="2800" dirty="0">
                <a:ln>
                  <a:solidFill>
                    <a:schemeClr val="bg1"/>
                  </a:solidFill>
                </a:ln>
                <a:solidFill>
                  <a:schemeClr val="bg1"/>
                </a:solidFill>
                <a:latin typeface="Algerian" panose="04020705040A02060702" pitchFamily="82" charset="0"/>
              </a:rPr>
              <a:t>Year 2</a:t>
            </a:r>
          </a:p>
        </p:txBody>
      </p:sp>
      <p:sp>
        <p:nvSpPr>
          <p:cNvPr id="7" name="TextBox 6"/>
          <p:cNvSpPr txBox="1"/>
          <p:nvPr/>
        </p:nvSpPr>
        <p:spPr>
          <a:xfrm>
            <a:off x="4788024" y="2061784"/>
            <a:ext cx="2880320" cy="400110"/>
          </a:xfrm>
          <a:prstGeom prst="rect">
            <a:avLst/>
          </a:prstGeom>
          <a:noFill/>
        </p:spPr>
        <p:txBody>
          <a:bodyPr wrap="square" rtlCol="0">
            <a:spAutoFit/>
          </a:bodyPr>
          <a:lstStyle/>
          <a:p>
            <a:r>
              <a:rPr lang="en-GB" sz="2000" dirty="0">
                <a:ln>
                  <a:solidFill>
                    <a:schemeClr val="bg1"/>
                  </a:solidFill>
                </a:ln>
                <a:solidFill>
                  <a:schemeClr val="bg1"/>
                </a:solidFill>
                <a:latin typeface="Algerian" panose="04020705040A02060702" pitchFamily="82" charset="0"/>
              </a:rPr>
              <a:t>Lent  - </a:t>
            </a:r>
            <a:r>
              <a:rPr lang="en-GB" sz="2000" dirty="0" smtClean="0">
                <a:ln>
                  <a:solidFill>
                    <a:schemeClr val="bg1"/>
                  </a:solidFill>
                </a:ln>
                <a:solidFill>
                  <a:schemeClr val="bg1"/>
                </a:solidFill>
                <a:latin typeface="Algerian" panose="04020705040A02060702" pitchFamily="82" charset="0"/>
              </a:rPr>
              <a:t>2026</a:t>
            </a:r>
            <a:endParaRPr lang="en-GB" sz="2000" dirty="0">
              <a:ln>
                <a:solidFill>
                  <a:schemeClr val="bg1"/>
                </a:solidFill>
              </a:ln>
              <a:solidFill>
                <a:schemeClr val="bg1"/>
              </a:solidFill>
              <a:latin typeface="Algerian" panose="04020705040A02060702" pitchFamily="82" charset="0"/>
            </a:endParaRPr>
          </a:p>
        </p:txBody>
      </p:sp>
    </p:spTree>
    <p:extLst>
      <p:ext uri="{BB962C8B-B14F-4D97-AF65-F5344CB8AC3E}">
        <p14:creationId xmlns:p14="http://schemas.microsoft.com/office/powerpoint/2010/main" val="352863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8" y="0"/>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16632"/>
            <a:ext cx="7632848" cy="707886"/>
          </a:xfrm>
          <a:prstGeom prst="rect">
            <a:avLst/>
          </a:prstGeom>
          <a:noFill/>
        </p:spPr>
        <p:txBody>
          <a:bodyPr wrap="square" rtlCol="0">
            <a:spAutoFit/>
          </a:bodyPr>
          <a:lstStyle/>
          <a:p>
            <a:pPr algn="ctr"/>
            <a:r>
              <a:rPr lang="en-GB" sz="4000" b="1" dirty="0">
                <a:solidFill>
                  <a:srgbClr val="FF0000"/>
                </a:solidFill>
                <a:latin typeface="Algerian" panose="04020705040A02060702" pitchFamily="82" charset="0"/>
              </a:rPr>
              <a:t>Science</a:t>
            </a:r>
          </a:p>
        </p:txBody>
      </p:sp>
      <p:sp>
        <p:nvSpPr>
          <p:cNvPr id="6" name="Rectangle 5"/>
          <p:cNvSpPr/>
          <p:nvPr/>
        </p:nvSpPr>
        <p:spPr>
          <a:xfrm>
            <a:off x="251520" y="1340768"/>
            <a:ext cx="8640960" cy="1631216"/>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Materials</a:t>
            </a:r>
          </a:p>
          <a:p>
            <a:r>
              <a:rPr lang="en-GB" sz="2000" dirty="0">
                <a:latin typeface="Arial" panose="020B0604020202020204" pitchFamily="34" charset="0"/>
                <a:cs typeface="Arial" panose="020B0604020202020204" pitchFamily="34" charset="0"/>
              </a:rPr>
              <a:t>We will be learning about…</a:t>
            </a: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identifying what material different objects are made from.</a:t>
            </a: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identifying and grouping everyday materials.</a:t>
            </a: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comparing the suitability of materials for different purposes.</a:t>
            </a:r>
          </a:p>
        </p:txBody>
      </p:sp>
      <p:sp>
        <p:nvSpPr>
          <p:cNvPr id="7" name="Rectangle 6"/>
          <p:cNvSpPr/>
          <p:nvPr/>
        </p:nvSpPr>
        <p:spPr>
          <a:xfrm>
            <a:off x="251520" y="3130568"/>
            <a:ext cx="8280920" cy="3139321"/>
          </a:xfrm>
          <a:prstGeom prst="rect">
            <a:avLst/>
          </a:prstGeom>
        </p:spPr>
        <p:txBody>
          <a:bodyPr wrap="square">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Key Vocabulary for Science topic of Materials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Materials - </a:t>
            </a:r>
            <a:r>
              <a:rPr lang="en-GB" dirty="0">
                <a:latin typeface="Arial" panose="020B0604020202020204" pitchFamily="34" charset="0"/>
                <a:cs typeface="Arial" panose="020B0604020202020204" pitchFamily="34" charset="0"/>
              </a:rPr>
              <a:t>from which something is made </a:t>
            </a:r>
          </a:p>
          <a:p>
            <a:r>
              <a:rPr lang="en-GB" b="1" dirty="0">
                <a:latin typeface="Arial" panose="020B0604020202020204" pitchFamily="34" charset="0"/>
                <a:cs typeface="Arial" panose="020B0604020202020204" pitchFamily="34" charset="0"/>
              </a:rPr>
              <a:t>Compare- </a:t>
            </a:r>
            <a:r>
              <a:rPr lang="en-GB" dirty="0">
                <a:latin typeface="Arial" panose="020B0604020202020204" pitchFamily="34" charset="0"/>
                <a:cs typeface="Arial" panose="020B0604020202020204" pitchFamily="34" charset="0"/>
              </a:rPr>
              <a:t>to see the likeness and differences in things</a:t>
            </a:r>
          </a:p>
          <a:p>
            <a:r>
              <a:rPr lang="en-GB" b="1" dirty="0">
                <a:latin typeface="Arial" panose="020B0604020202020204" pitchFamily="34" charset="0"/>
                <a:cs typeface="Arial" panose="020B0604020202020204" pitchFamily="34" charset="0"/>
              </a:rPr>
              <a:t>Suitability- </a:t>
            </a:r>
            <a:r>
              <a:rPr lang="en-GB" dirty="0">
                <a:latin typeface="Arial" panose="020B0604020202020204" pitchFamily="34" charset="0"/>
                <a:cs typeface="Arial" panose="020B0604020202020204" pitchFamily="34" charset="0"/>
              </a:rPr>
              <a:t>having the right property for a purpose e.g. a window made out of glass</a:t>
            </a:r>
          </a:p>
          <a:p>
            <a:r>
              <a:rPr lang="en-GB" b="1" dirty="0">
                <a:latin typeface="Arial" panose="020B0604020202020204" pitchFamily="34" charset="0"/>
                <a:cs typeface="Arial" panose="020B0604020202020204" pitchFamily="34" charset="0"/>
              </a:rPr>
              <a:t>Properties- </a:t>
            </a:r>
            <a:r>
              <a:rPr lang="en-GB" dirty="0">
                <a:latin typeface="Arial" panose="020B0604020202020204" pitchFamily="34" charset="0"/>
                <a:cs typeface="Arial" panose="020B0604020202020204" pitchFamily="34" charset="0"/>
              </a:rPr>
              <a:t>how something is described and identified</a:t>
            </a:r>
          </a:p>
          <a:p>
            <a:r>
              <a:rPr lang="en-GB" b="1" dirty="0">
                <a:latin typeface="Arial" panose="020B0604020202020204" pitchFamily="34" charset="0"/>
                <a:cs typeface="Arial" panose="020B0604020202020204" pitchFamily="34" charset="0"/>
              </a:rPr>
              <a:t>Purpose- </a:t>
            </a:r>
            <a:r>
              <a:rPr lang="en-GB" dirty="0">
                <a:latin typeface="Arial" panose="020B0604020202020204" pitchFamily="34" charset="0"/>
                <a:cs typeface="Arial" panose="020B0604020202020204" pitchFamily="34" charset="0"/>
              </a:rPr>
              <a:t>what an object is used for</a:t>
            </a:r>
          </a:p>
          <a:p>
            <a:r>
              <a:rPr lang="en-GB" b="1" dirty="0">
                <a:latin typeface="Arial" panose="020B0604020202020204" pitchFamily="34" charset="0"/>
                <a:cs typeface="Arial" panose="020B0604020202020204" pitchFamily="34" charset="0"/>
              </a:rPr>
              <a:t>Recycling- </a:t>
            </a:r>
            <a:r>
              <a:rPr lang="en-GB" dirty="0">
                <a:latin typeface="Arial" panose="020B0604020202020204" pitchFamily="34" charset="0"/>
                <a:cs typeface="Arial" panose="020B0604020202020204" pitchFamily="34" charset="0"/>
              </a:rPr>
              <a:t>process of turning some thing that would be thrown away into something new</a:t>
            </a:r>
          </a:p>
        </p:txBody>
      </p:sp>
    </p:spTree>
    <p:extLst>
      <p:ext uri="{BB962C8B-B14F-4D97-AF65-F5344CB8AC3E}">
        <p14:creationId xmlns:p14="http://schemas.microsoft.com/office/powerpoint/2010/main" val="243414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128"/>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91981" y="332656"/>
            <a:ext cx="1560043" cy="707886"/>
          </a:xfrm>
          <a:prstGeom prst="rect">
            <a:avLst/>
          </a:prstGeom>
        </p:spPr>
        <p:txBody>
          <a:bodyPr wrap="none">
            <a:spAutoFit/>
          </a:bodyPr>
          <a:lstStyle/>
          <a:p>
            <a:pPr algn="ctr"/>
            <a:r>
              <a:rPr lang="en-GB" sz="4000" b="1" dirty="0">
                <a:solidFill>
                  <a:srgbClr val="FF0000"/>
                </a:solidFill>
                <a:latin typeface="Algerian" panose="04020705040A02060702" pitchFamily="82" charset="0"/>
              </a:rPr>
              <a:t>Topic</a:t>
            </a:r>
          </a:p>
        </p:txBody>
      </p:sp>
      <p:sp>
        <p:nvSpPr>
          <p:cNvPr id="6" name="Rectangle 5"/>
          <p:cNvSpPr/>
          <p:nvPr/>
        </p:nvSpPr>
        <p:spPr>
          <a:xfrm>
            <a:off x="457200" y="846138"/>
            <a:ext cx="8357172" cy="5632311"/>
          </a:xfrm>
          <a:prstGeom prst="rect">
            <a:avLst/>
          </a:prstGeom>
        </p:spPr>
        <p:txBody>
          <a:bodyPr wrap="square">
            <a:spAutoFit/>
          </a:bodyPr>
          <a:lstStyle/>
          <a:p>
            <a:pPr>
              <a:lnSpc>
                <a:spcPct val="150000"/>
              </a:lnSpc>
            </a:pPr>
            <a:r>
              <a:rPr lang="en-GB" sz="2000" b="1" dirty="0">
                <a:latin typeface="Arial" panose="020B0604020202020204" pitchFamily="34" charset="0"/>
                <a:cs typeface="Arial" panose="020B0604020202020204" pitchFamily="34" charset="0"/>
              </a:rPr>
              <a:t>Geography (Lent 1)</a:t>
            </a:r>
          </a:p>
          <a:p>
            <a:pPr>
              <a:lnSpc>
                <a:spcPct val="150000"/>
              </a:lnSpc>
            </a:pPr>
            <a:r>
              <a:rPr lang="en-GB" sz="2000" dirty="0">
                <a:latin typeface="Arial" panose="020B0604020202020204" pitchFamily="34" charset="0"/>
                <a:cs typeface="Arial" panose="020B0604020202020204" pitchFamily="34" charset="0"/>
              </a:rPr>
              <a:t>We will…</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describe a place outside Europe using geographical words.</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understand where China is in the world.</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find out about London and compare it to Beijing.</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add labels to aerial photographs to recognise landmarks and basic human and physical features.</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 identify geographical similarities and differences between where they live with an area in China.</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learn about significant landmarks in China and the impact of tourism.</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use maps and atlases to improve our locational knowledge.</a:t>
            </a: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investigate the population density of China.</a:t>
            </a:r>
          </a:p>
        </p:txBody>
      </p:sp>
    </p:spTree>
    <p:extLst>
      <p:ext uri="{BB962C8B-B14F-4D97-AF65-F5344CB8AC3E}">
        <p14:creationId xmlns:p14="http://schemas.microsoft.com/office/powerpoint/2010/main" val="141288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635"/>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34121" y="332656"/>
            <a:ext cx="8677155" cy="4154984"/>
          </a:xfrm>
          <a:prstGeom prst="rect">
            <a:avLst/>
          </a:prstGeom>
        </p:spPr>
        <p:txBody>
          <a:bodyPr wrap="square">
            <a:spAutoFit/>
          </a:bodyPr>
          <a:lstStyle/>
          <a:p>
            <a:endParaRPr lang="en-GB" sz="2800" b="1" dirty="0">
              <a:latin typeface="XCCW Joined 1a" panose="03050602040000000000"/>
            </a:endParaRPr>
          </a:p>
          <a:p>
            <a:r>
              <a:rPr lang="en-GB" sz="2800" b="1" dirty="0">
                <a:latin typeface="Arial" panose="020B0604020202020204" pitchFamily="34" charset="0"/>
                <a:cs typeface="Arial" panose="020B0604020202020204" pitchFamily="34" charset="0"/>
              </a:rPr>
              <a:t>Key Vocabulary – Topic</a:t>
            </a:r>
          </a:p>
          <a:p>
            <a:endParaRPr lang="en-GB" sz="28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Similarities </a:t>
            </a:r>
            <a:r>
              <a:rPr lang="en-GB" sz="2000" dirty="0">
                <a:latin typeface="Arial" panose="020B0604020202020204" pitchFamily="34" charset="0"/>
                <a:cs typeface="Arial" panose="020B0604020202020204" pitchFamily="34" charset="0"/>
              </a:rPr>
              <a:t>– how things are the same</a:t>
            </a:r>
          </a:p>
          <a:p>
            <a:r>
              <a:rPr lang="en-GB" sz="2000" b="1" dirty="0">
                <a:latin typeface="Arial" panose="020B0604020202020204" pitchFamily="34" charset="0"/>
                <a:cs typeface="Arial" panose="020B0604020202020204" pitchFamily="34" charset="0"/>
              </a:rPr>
              <a:t>Differences</a:t>
            </a:r>
            <a:r>
              <a:rPr lang="en-GB" sz="2000" dirty="0">
                <a:latin typeface="Arial" panose="020B0604020202020204" pitchFamily="34" charset="0"/>
                <a:cs typeface="Arial" panose="020B0604020202020204" pitchFamily="34" charset="0"/>
              </a:rPr>
              <a:t>- how things are different</a:t>
            </a:r>
          </a:p>
          <a:p>
            <a:r>
              <a:rPr lang="en-GB" sz="2000" b="1" dirty="0">
                <a:latin typeface="Arial" panose="020B0604020202020204" pitchFamily="34" charset="0"/>
                <a:cs typeface="Arial" panose="020B0604020202020204" pitchFamily="34" charset="0"/>
              </a:rPr>
              <a:t>Human Feature- </a:t>
            </a:r>
            <a:r>
              <a:rPr lang="en-GB" sz="2000" dirty="0">
                <a:latin typeface="Arial" panose="020B0604020202020204" pitchFamily="34" charset="0"/>
                <a:cs typeface="Arial" panose="020B0604020202020204" pitchFamily="34" charset="0"/>
              </a:rPr>
              <a:t>how a country has been changed by people</a:t>
            </a:r>
          </a:p>
          <a:p>
            <a:r>
              <a:rPr lang="en-GB" sz="2000" dirty="0">
                <a:latin typeface="Arial" panose="020B0604020202020204" pitchFamily="34" charset="0"/>
                <a:cs typeface="Arial" panose="020B0604020202020204" pitchFamily="34" charset="0"/>
              </a:rPr>
              <a:t>Physical Feature- natural features such as rivers and mountains</a:t>
            </a:r>
          </a:p>
          <a:p>
            <a:r>
              <a:rPr lang="en-GB" sz="2000" b="1" dirty="0">
                <a:latin typeface="Arial" panose="020B0604020202020204" pitchFamily="34" charset="0"/>
                <a:cs typeface="Arial" panose="020B0604020202020204" pitchFamily="34" charset="0"/>
              </a:rPr>
              <a:t>Continent</a:t>
            </a:r>
            <a:r>
              <a:rPr lang="en-GB" sz="2000" dirty="0">
                <a:latin typeface="Arial" panose="020B0604020202020204" pitchFamily="34" charset="0"/>
                <a:cs typeface="Arial" panose="020B0604020202020204" pitchFamily="34" charset="0"/>
              </a:rPr>
              <a:t>-one of Earth’s seven main divisions of land: Asia, Africa, North America, South America, Antarctica, Europe and Australia</a:t>
            </a:r>
          </a:p>
          <a:p>
            <a:r>
              <a:rPr lang="en-GB" sz="2000" b="1" dirty="0">
                <a:latin typeface="Arial" panose="020B0604020202020204" pitchFamily="34" charset="0"/>
                <a:cs typeface="Arial" panose="020B0604020202020204" pitchFamily="34" charset="0"/>
              </a:rPr>
              <a:t>Climate – </a:t>
            </a:r>
            <a:r>
              <a:rPr lang="en-GB" sz="2000" dirty="0">
                <a:latin typeface="Arial" panose="020B0604020202020204" pitchFamily="34" charset="0"/>
                <a:cs typeface="Arial" panose="020B0604020202020204" pitchFamily="34" charset="0"/>
              </a:rPr>
              <a:t>the average weather conditions for a particular place over a period of time.</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86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314" y="1197061"/>
            <a:ext cx="8594125" cy="4541108"/>
          </a:xfrm>
        </p:spPr>
        <p:txBody>
          <a:bodyPr>
            <a:normAutofit fontScale="92500" lnSpcReduction="10000"/>
          </a:bodyPr>
          <a:lstStyle/>
          <a:p>
            <a:pPr marL="0" indent="0">
              <a:buClr>
                <a:srgbClr val="779446"/>
              </a:buClr>
              <a:buNone/>
            </a:pPr>
            <a:r>
              <a:rPr lang="en-GB" sz="4500" b="1" dirty="0">
                <a:solidFill>
                  <a:srgbClr val="779446"/>
                </a:solidFill>
                <a:latin typeface="Edwardian Script ITC" panose="030303020407070D0804" pitchFamily="66" charset="0"/>
                <a:ea typeface="Adobe Ming Std L" panose="02020300000000000000" pitchFamily="18" charset="-128"/>
              </a:rPr>
              <a:t>History (Lent 2)</a:t>
            </a:r>
            <a:endParaRPr lang="en-GB" dirty="0">
              <a:latin typeface="XCCW Joined 1a" panose="03050602040000000000" pitchFamily="66" charset="0"/>
              <a:ea typeface="Adobe Ming Std L" panose="02020300000000000000" pitchFamily="18" charset="-128"/>
            </a:endParaRPr>
          </a:p>
          <a:p>
            <a:pPr>
              <a:buClr>
                <a:srgbClr val="779446"/>
              </a:buClr>
            </a:pPr>
            <a:r>
              <a:rPr lang="en-GB" dirty="0">
                <a:latin typeface="XCCW Joined 1a" panose="03050602040000000000" pitchFamily="66" charset="0"/>
                <a:ea typeface="Adobe Ming Std L" panose="02020300000000000000" pitchFamily="18" charset="-128"/>
              </a:rPr>
              <a:t>The Battle of Hastings and the Norman Conquest</a:t>
            </a:r>
          </a:p>
          <a:p>
            <a:pPr>
              <a:buClr>
                <a:srgbClr val="779446"/>
              </a:buClr>
            </a:pPr>
            <a:r>
              <a:rPr lang="en-GB" dirty="0">
                <a:latin typeface="XCCW Joined 1a" panose="03050602040000000000" pitchFamily="66" charset="0"/>
                <a:ea typeface="Adobe Ming Std L" panose="02020300000000000000" pitchFamily="18" charset="-128"/>
              </a:rPr>
              <a:t>Using the Bayeux Tapestry as a primary source of evidence</a:t>
            </a:r>
          </a:p>
          <a:p>
            <a:pPr>
              <a:buClr>
                <a:srgbClr val="779446"/>
              </a:buClr>
            </a:pPr>
            <a:r>
              <a:rPr lang="en-GB" dirty="0">
                <a:latin typeface="XCCW Joined 1a" panose="03050602040000000000" pitchFamily="66" charset="0"/>
                <a:ea typeface="Adobe Ming Std L" panose="02020300000000000000" pitchFamily="18" charset="-128"/>
              </a:rPr>
              <a:t>Creating a timeline of the events leading up to and after the Battle of Hastings</a:t>
            </a:r>
          </a:p>
          <a:p>
            <a:pPr>
              <a:buClr>
                <a:srgbClr val="779446"/>
              </a:buClr>
            </a:pPr>
            <a:r>
              <a:rPr lang="en-GB" dirty="0">
                <a:latin typeface="XCCW Joined 1a" panose="03050602040000000000" pitchFamily="66" charset="0"/>
                <a:ea typeface="Adobe Ming Std L" panose="02020300000000000000" pitchFamily="18" charset="-128"/>
              </a:rPr>
              <a:t>Norman Castles – motte and bailey &amp; keep and bailey</a:t>
            </a:r>
          </a:p>
          <a:p>
            <a:pPr>
              <a:buClr>
                <a:srgbClr val="779446"/>
              </a:buClr>
            </a:pPr>
            <a:r>
              <a:rPr lang="en-GB" dirty="0">
                <a:latin typeface="XCCW Joined 1a" panose="03050602040000000000" pitchFamily="66" charset="0"/>
                <a:ea typeface="Adobe Ming Std L" panose="02020300000000000000" pitchFamily="18" charset="-128"/>
              </a:rPr>
              <a:t>The Structure of a Medieval Castle</a:t>
            </a:r>
          </a:p>
          <a:p>
            <a:pPr>
              <a:buClr>
                <a:srgbClr val="779446"/>
              </a:buClr>
            </a:pPr>
            <a:r>
              <a:rPr lang="en-GB" dirty="0">
                <a:latin typeface="XCCW Joined 1a" panose="03050602040000000000" pitchFamily="66" charset="0"/>
                <a:ea typeface="Adobe Ming Std L" panose="02020300000000000000" pitchFamily="18" charset="-128"/>
              </a:rPr>
              <a:t>How were Medieval Castles defended?</a:t>
            </a:r>
          </a:p>
          <a:p>
            <a:pPr>
              <a:buClr>
                <a:srgbClr val="779446"/>
              </a:buClr>
            </a:pPr>
            <a:r>
              <a:rPr lang="en-GB" dirty="0">
                <a:latin typeface="XCCW Joined 1a" panose="03050602040000000000" pitchFamily="66" charset="0"/>
                <a:ea typeface="Adobe Ming Std L" panose="02020300000000000000" pitchFamily="18" charset="-128"/>
              </a:rPr>
              <a:t>Who lived in a Medieval Castle?</a:t>
            </a:r>
          </a:p>
          <a:p>
            <a:pPr>
              <a:buClr>
                <a:srgbClr val="779446"/>
              </a:buClr>
            </a:pPr>
            <a:r>
              <a:rPr lang="en-GB" dirty="0">
                <a:latin typeface="XCCW Joined 1a" panose="03050602040000000000" pitchFamily="66" charset="0"/>
                <a:ea typeface="Adobe Ming Std L" panose="02020300000000000000" pitchFamily="18" charset="-128"/>
              </a:rPr>
              <a:t>What jobs did people do in a Medieval Castle? </a:t>
            </a:r>
          </a:p>
          <a:p>
            <a:pPr>
              <a:buClr>
                <a:srgbClr val="779446"/>
              </a:buClr>
            </a:pPr>
            <a:r>
              <a:rPr lang="en-GB" dirty="0">
                <a:latin typeface="XCCW Joined 1a" panose="03050602040000000000" pitchFamily="66" charset="0"/>
                <a:ea typeface="Adobe Ming Std L" panose="02020300000000000000" pitchFamily="18" charset="-128"/>
              </a:rPr>
              <a:t>Is it important that we still have castles from the past? Do you agree?</a:t>
            </a:r>
            <a:endParaRPr lang="en-GB" sz="4500" b="1" dirty="0">
              <a:solidFill>
                <a:srgbClr val="779446"/>
              </a:solidFill>
              <a:latin typeface="Edwardian Script ITC" panose="030303020407070D0804" pitchFamily="66" charset="0"/>
              <a:ea typeface="Adobe Ming Std L" panose="02020300000000000000" pitchFamily="18" charset="-128"/>
            </a:endParaRPr>
          </a:p>
          <a:p>
            <a:pPr marL="0" indent="0">
              <a:buClr>
                <a:srgbClr val="779446"/>
              </a:buClr>
              <a:buNone/>
            </a:pPr>
            <a:endParaRPr lang="en-GB" sz="4500" b="1" dirty="0">
              <a:solidFill>
                <a:srgbClr val="779446"/>
              </a:solidFill>
              <a:latin typeface="Edwardian Script ITC" panose="030303020407070D0804" pitchFamily="66" charset="0"/>
              <a:ea typeface="Adobe Ming Std L" panose="02020300000000000000" pitchFamily="18" charset="-128"/>
            </a:endParaRPr>
          </a:p>
          <a:p>
            <a:pPr marL="0" indent="0">
              <a:buClr>
                <a:srgbClr val="779446"/>
              </a:buClr>
              <a:buNone/>
            </a:pPr>
            <a:endParaRPr lang="en-GB" dirty="0">
              <a:latin typeface="XCCW Joined 1a" panose="03050602040000000000" pitchFamily="66" charset="0"/>
              <a:ea typeface="Adobe Ming Std L" panose="02020300000000000000" pitchFamily="18" charset="-128"/>
            </a:endParaRPr>
          </a:p>
        </p:txBody>
      </p:sp>
    </p:spTree>
    <p:extLst>
      <p:ext uri="{BB962C8B-B14F-4D97-AF65-F5344CB8AC3E}">
        <p14:creationId xmlns:p14="http://schemas.microsoft.com/office/powerpoint/2010/main" val="155025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128"/>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08406" y="332656"/>
            <a:ext cx="4527201" cy="707886"/>
          </a:xfrm>
          <a:prstGeom prst="rect">
            <a:avLst/>
          </a:prstGeom>
        </p:spPr>
        <p:txBody>
          <a:bodyPr wrap="none">
            <a:spAutoFit/>
          </a:bodyPr>
          <a:lstStyle/>
          <a:p>
            <a:pPr algn="ctr"/>
            <a:r>
              <a:rPr lang="en-GB" sz="4000" b="1" dirty="0">
                <a:solidFill>
                  <a:srgbClr val="FF0000"/>
                </a:solidFill>
                <a:latin typeface="Algerian" panose="04020705040A02060702" pitchFamily="82" charset="0"/>
              </a:rPr>
              <a:t>Art / DT (Lent 1)</a:t>
            </a:r>
          </a:p>
        </p:txBody>
      </p:sp>
      <p:sp>
        <p:nvSpPr>
          <p:cNvPr id="6" name="Rectangle 5"/>
          <p:cNvSpPr/>
          <p:nvPr/>
        </p:nvSpPr>
        <p:spPr>
          <a:xfrm>
            <a:off x="239648" y="1340768"/>
            <a:ext cx="6565240" cy="5386090"/>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We will be creating…</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To explore texture and tone using different media.</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Chinese New Year puppets (sewing)</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To use knowledge of existing products to help come up with ideas.</a:t>
            </a:r>
          </a:p>
          <a:p>
            <a:pPr marL="342900" indent="-342900">
              <a:buFont typeface="Wingdings" panose="05000000000000000000" pitchFamily="2" charset="2"/>
              <a:buChar char="v"/>
            </a:pPr>
            <a:r>
              <a:rPr lang="en-GB" sz="1600" dirty="0">
                <a:latin typeface="Arial" panose="020B0604020202020204" pitchFamily="34" charset="0"/>
                <a:cs typeface="Arial" panose="020B0604020202020204" pitchFamily="34" charset="0"/>
              </a:rPr>
              <a:t>To develop and communicate ideas with increasing detail by talking and drawing.</a:t>
            </a:r>
          </a:p>
          <a:p>
            <a:pPr marL="342900" indent="-342900">
              <a:buFont typeface="Wingdings" panose="05000000000000000000" pitchFamily="2" charset="2"/>
              <a:buChar char="v"/>
            </a:pPr>
            <a:r>
              <a:rPr lang="en-GB" sz="1600" dirty="0">
                <a:latin typeface="Arial" panose="020B0604020202020204" pitchFamily="34" charset="0"/>
                <a:cs typeface="Arial" panose="020B0604020202020204" pitchFamily="34" charset="0"/>
              </a:rPr>
              <a:t>To select with increasing accuracy from a range of materials and components according to their characteristics.</a:t>
            </a:r>
          </a:p>
          <a:p>
            <a:pPr marL="342900" indent="-342900">
              <a:buFont typeface="Wingdings" panose="05000000000000000000" pitchFamily="2" charset="2"/>
              <a:buChar char="v"/>
            </a:pPr>
            <a:r>
              <a:rPr lang="en-GB" sz="1600" dirty="0">
                <a:latin typeface="Arial" panose="020B0604020202020204" pitchFamily="34" charset="0"/>
                <a:cs typeface="Arial" panose="020B0604020202020204" pitchFamily="34" charset="0"/>
              </a:rPr>
              <a:t>To measure, mark out, cut and shape materials and components. Use the finishing techniques.</a:t>
            </a:r>
          </a:p>
          <a:p>
            <a:pPr marL="342900" indent="-342900">
              <a:buFont typeface="Wingdings" panose="05000000000000000000" pitchFamily="2" charset="2"/>
              <a:buChar char="v"/>
            </a:pPr>
            <a:r>
              <a:rPr lang="en-GB" sz="1600" dirty="0">
                <a:latin typeface="Arial" panose="020B0604020202020204" pitchFamily="34" charset="0"/>
                <a:cs typeface="Arial" panose="020B0604020202020204" pitchFamily="34" charset="0"/>
              </a:rPr>
              <a:t>Use the correct technical vocabulary.</a:t>
            </a:r>
          </a:p>
          <a:p>
            <a:pPr marL="342900" indent="-342900">
              <a:buFont typeface="Wingdings" panose="05000000000000000000" pitchFamily="2" charset="2"/>
              <a:buChar char="v"/>
            </a:pPr>
            <a:r>
              <a:rPr lang="en-GB" sz="1600" dirty="0">
                <a:latin typeface="Arial" panose="020B0604020202020204" pitchFamily="34" charset="0"/>
                <a:cs typeface="Arial" panose="020B0604020202020204" pitchFamily="34" charset="0"/>
              </a:rPr>
              <a:t>Know that a 3D textiles product can be assembled from 2 identical fabric shapes.</a:t>
            </a:r>
          </a:p>
          <a:p>
            <a:pPr marL="342900" indent="-342900">
              <a:buFont typeface="Wingdings" panose="05000000000000000000" pitchFamily="2" charset="2"/>
              <a:buChar char="v"/>
            </a:pPr>
            <a:r>
              <a:rPr lang="en-GB" sz="1600" dirty="0">
                <a:latin typeface="Arial" panose="020B0604020202020204" pitchFamily="34" charset="0"/>
                <a:cs typeface="Arial" panose="020B0604020202020204" pitchFamily="34" charset="0"/>
              </a:rPr>
              <a:t>Make simple judgements about their products and ideas against design criteria then suggest how their products could be improved.</a:t>
            </a:r>
          </a:p>
          <a:p>
            <a:pPr marL="342900" indent="-342900">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FontTx/>
              <a:buChar char="-"/>
            </a:pPr>
            <a:endParaRPr lang="en-GB" sz="2400" dirty="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p:txBody>
      </p:sp>
      <p:pic>
        <p:nvPicPr>
          <p:cNvPr id="4098" name="Picture 2" descr="C:\Users\smurphy\AppData\Local\Microsoft\Windows\Temporary Internet Files\Content.IE5\ALX4Y1A4\429px-Dragon_from_Chinese_Dragon_Banner.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189" y="1600200"/>
            <a:ext cx="2350024" cy="44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5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386" y="1155550"/>
            <a:ext cx="8608587" cy="4514657"/>
          </a:xfrm>
        </p:spPr>
        <p:txBody>
          <a:bodyPr>
            <a:normAutofit/>
          </a:bodyPr>
          <a:lstStyle/>
          <a:p>
            <a:pPr marL="0" indent="0">
              <a:buNone/>
            </a:pPr>
            <a:endParaRPr lang="en-GB" dirty="0">
              <a:latin typeface="XCCW Joined 1a" panose="03050602040000000000" pitchFamily="66" charset="0"/>
              <a:ea typeface="Adobe Ming Std L" panose="02020300000000000000" pitchFamily="18" charset="-128"/>
            </a:endParaRPr>
          </a:p>
          <a:p>
            <a:pPr marL="0" indent="0">
              <a:buNone/>
            </a:pPr>
            <a:r>
              <a:rPr lang="en-GB" sz="4875" b="1" dirty="0">
                <a:solidFill>
                  <a:srgbClr val="779446"/>
                </a:solidFill>
                <a:latin typeface="Edwardian Script ITC" panose="030303020407070D0804" pitchFamily="66" charset="0"/>
                <a:ea typeface="Adobe Ming Std L" panose="02020300000000000000" pitchFamily="18" charset="-128"/>
              </a:rPr>
              <a:t>Art/DT  (Lent 2)</a:t>
            </a:r>
          </a:p>
          <a:p>
            <a:pPr marL="0" indent="0">
              <a:buNone/>
            </a:pPr>
            <a:r>
              <a:rPr lang="en-GB" dirty="0">
                <a:latin typeface="XCCW Joined 1a" panose="03050602040000000000" pitchFamily="66" charset="0"/>
                <a:ea typeface="Adobe Ming Std L" panose="02020300000000000000" pitchFamily="18" charset="-128"/>
              </a:rPr>
              <a:t>We will be creating…</a:t>
            </a:r>
          </a:p>
          <a:p>
            <a:pPr>
              <a:buFont typeface="Wingdings" panose="05000000000000000000" pitchFamily="2" charset="2"/>
              <a:buChar char="v"/>
            </a:pPr>
            <a:r>
              <a:rPr lang="en-GB" dirty="0">
                <a:latin typeface="XCCW Joined 1a" panose="03050602040000000000" pitchFamily="66" charset="0"/>
                <a:ea typeface="Adobe Ming Std L" panose="02020300000000000000" pitchFamily="18" charset="-128"/>
              </a:rPr>
              <a:t>Clay coil </a:t>
            </a:r>
            <a:r>
              <a:rPr lang="en-GB" dirty="0" smtClean="0">
                <a:latin typeface="XCCW Joined 1a" panose="03050602040000000000" pitchFamily="66" charset="0"/>
                <a:ea typeface="Adobe Ming Std L" panose="02020300000000000000" pitchFamily="18" charset="-128"/>
              </a:rPr>
              <a:t>pots </a:t>
            </a:r>
            <a:r>
              <a:rPr lang="en-GB" dirty="0" smtClean="0">
                <a:latin typeface="XCCW Joined 1a" panose="03050602040000000000" pitchFamily="66" charset="0"/>
                <a:ea typeface="Adobe Ming Std L" panose="02020300000000000000" pitchFamily="18" charset="-128"/>
              </a:rPr>
              <a:t>inspired </a:t>
            </a:r>
            <a:r>
              <a:rPr lang="en-GB" dirty="0">
                <a:latin typeface="XCCW Joined 1a" panose="03050602040000000000" pitchFamily="66" charset="0"/>
                <a:ea typeface="Adobe Ming Std L" panose="02020300000000000000" pitchFamily="18" charset="-128"/>
              </a:rPr>
              <a:t>by Magdalene </a:t>
            </a:r>
            <a:r>
              <a:rPr lang="en-GB" dirty="0" err="1">
                <a:latin typeface="XCCW Joined 1a" panose="03050602040000000000" pitchFamily="66" charset="0"/>
                <a:ea typeface="Adobe Ming Std L" panose="02020300000000000000" pitchFamily="18" charset="-128"/>
              </a:rPr>
              <a:t>Odundo</a:t>
            </a:r>
            <a:r>
              <a:rPr lang="en-GB" dirty="0">
                <a:latin typeface="XCCW Joined 1a" panose="03050602040000000000" pitchFamily="66" charset="0"/>
                <a:ea typeface="Adobe Ming Std L" panose="02020300000000000000" pitchFamily="18" charset="-128"/>
              </a:rPr>
              <a:t>, An artist from Kenya.</a:t>
            </a:r>
          </a:p>
          <a:p>
            <a:pPr>
              <a:buFont typeface="Wingdings" panose="05000000000000000000" pitchFamily="2" charset="2"/>
              <a:buChar char="v"/>
            </a:pPr>
            <a:r>
              <a:rPr lang="en-GB" dirty="0">
                <a:latin typeface="XCCW Joined 1a" panose="03050602040000000000" pitchFamily="66" charset="0"/>
                <a:ea typeface="Adobe Ming Std L" panose="02020300000000000000" pitchFamily="18" charset="-128"/>
              </a:rPr>
              <a:t>Children will learn coiling techniques and use clay tools.</a:t>
            </a:r>
          </a:p>
        </p:txBody>
      </p:sp>
    </p:spTree>
    <p:extLst>
      <p:ext uri="{BB962C8B-B14F-4D97-AF65-F5344CB8AC3E}">
        <p14:creationId xmlns:p14="http://schemas.microsoft.com/office/powerpoint/2010/main" val="104789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128"/>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19523" y="332656"/>
            <a:ext cx="2904962" cy="707886"/>
          </a:xfrm>
          <a:prstGeom prst="rect">
            <a:avLst/>
          </a:prstGeom>
        </p:spPr>
        <p:txBody>
          <a:bodyPr wrap="none">
            <a:spAutoFit/>
          </a:bodyPr>
          <a:lstStyle/>
          <a:p>
            <a:pPr algn="ctr"/>
            <a:r>
              <a:rPr lang="en-GB" sz="4000" b="1" dirty="0">
                <a:solidFill>
                  <a:srgbClr val="FF0000"/>
                </a:solidFill>
                <a:latin typeface="Algerian" panose="04020705040A02060702" pitchFamily="82" charset="0"/>
              </a:rPr>
              <a:t>Computing</a:t>
            </a:r>
          </a:p>
        </p:txBody>
      </p:sp>
      <p:sp>
        <p:nvSpPr>
          <p:cNvPr id="6" name="Rectangle 5"/>
          <p:cNvSpPr/>
          <p:nvPr/>
        </p:nvSpPr>
        <p:spPr>
          <a:xfrm>
            <a:off x="457200" y="846138"/>
            <a:ext cx="8357172" cy="5170646"/>
          </a:xfrm>
          <a:prstGeom prst="rect">
            <a:avLst/>
          </a:prstGeom>
        </p:spPr>
        <p:txBody>
          <a:bodyPr wrap="square">
            <a:spAutoFit/>
          </a:bodyPr>
          <a:lstStyle/>
          <a:p>
            <a:pPr marL="285750" indent="-285750">
              <a:lnSpc>
                <a:spcPct val="150000"/>
              </a:lnSpc>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We will use </a:t>
            </a:r>
            <a:r>
              <a:rPr lang="en-GB" sz="2000" dirty="0" smtClean="0">
                <a:latin typeface="Arial" panose="020B0604020202020204" pitchFamily="34" charset="0"/>
                <a:cs typeface="Arial" panose="020B0604020202020204" pitchFamily="34" charset="0"/>
              </a:rPr>
              <a:t>Scratch </a:t>
            </a:r>
            <a:r>
              <a:rPr lang="en-GB" sz="2000" dirty="0">
                <a:latin typeface="Arial" panose="020B0604020202020204" pitchFamily="34" charset="0"/>
                <a:cs typeface="Arial" panose="020B0604020202020204" pitchFamily="34" charset="0"/>
              </a:rPr>
              <a:t>J</a:t>
            </a:r>
            <a:r>
              <a:rPr lang="en-GB" sz="2000" dirty="0" smtClean="0">
                <a:latin typeface="Arial" panose="020B0604020202020204" pitchFamily="34" charset="0"/>
                <a:cs typeface="Arial" panose="020B0604020202020204" pitchFamily="34" charset="0"/>
              </a:rPr>
              <a:t>r </a:t>
            </a:r>
            <a:r>
              <a:rPr lang="en-GB" sz="2000" dirty="0">
                <a:latin typeface="Arial" panose="020B0604020202020204" pitchFamily="34" charset="0"/>
                <a:cs typeface="Arial" panose="020B0604020202020204" pitchFamily="34" charset="0"/>
              </a:rPr>
              <a:t>on the iPads to understand that sequences of commands have an outcome, and make predictions based on their learning. They use and modify designs to create their own quiz questions in </a:t>
            </a:r>
            <a:r>
              <a:rPr lang="en-GB" sz="2000" dirty="0" smtClean="0">
                <a:latin typeface="Arial" panose="020B0604020202020204" pitchFamily="34" charset="0"/>
                <a:cs typeface="Arial" panose="020B0604020202020204" pitchFamily="34" charset="0"/>
              </a:rPr>
              <a:t>Scratch Jr</a:t>
            </a:r>
            <a:r>
              <a:rPr lang="en-GB" sz="2000" dirty="0">
                <a:latin typeface="Arial" panose="020B0604020202020204" pitchFamily="34" charset="0"/>
                <a:cs typeface="Arial" panose="020B0604020202020204" pitchFamily="34" charset="0"/>
              </a:rPr>
              <a:t>.  They will also evaluate and improve their work.</a:t>
            </a:r>
          </a:p>
          <a:p>
            <a:pPr marL="285750" indent="-285750">
              <a:lnSpc>
                <a:spcPct val="150000"/>
              </a:lnSpc>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GB" sz="2000" dirty="0">
                <a:latin typeface="Arial" panose="020B0604020202020204" pitchFamily="34" charset="0"/>
                <a:cs typeface="Arial" panose="020B0604020202020204" pitchFamily="34" charset="0"/>
              </a:rPr>
              <a:t>In Espresso they will learn that programs respond to different sorts of inputs, and that the keyboard can be used to control objects on screen, not just by clicking them directly.  Then use other objects for control.</a:t>
            </a:r>
          </a:p>
        </p:txBody>
      </p:sp>
    </p:spTree>
    <p:extLst>
      <p:ext uri="{BB962C8B-B14F-4D97-AF65-F5344CB8AC3E}">
        <p14:creationId xmlns:p14="http://schemas.microsoft.com/office/powerpoint/2010/main" val="346495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128"/>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65533" y="332656"/>
            <a:ext cx="1612942" cy="1323439"/>
          </a:xfrm>
          <a:prstGeom prst="rect">
            <a:avLst/>
          </a:prstGeom>
        </p:spPr>
        <p:txBody>
          <a:bodyPr wrap="none">
            <a:spAutoFit/>
          </a:bodyPr>
          <a:lstStyle/>
          <a:p>
            <a:pPr algn="ctr"/>
            <a:r>
              <a:rPr lang="en-GB" sz="4000" b="1" dirty="0" smtClean="0">
                <a:solidFill>
                  <a:srgbClr val="FF0000"/>
                </a:solidFill>
                <a:latin typeface="Algerian" panose="04020705040A02060702" pitchFamily="82" charset="0"/>
              </a:rPr>
              <a:t>Music</a:t>
            </a:r>
          </a:p>
          <a:p>
            <a:pPr algn="ctr"/>
            <a:endParaRPr lang="en-GB" sz="4000" b="1" dirty="0">
              <a:solidFill>
                <a:srgbClr val="FF0000"/>
              </a:solidFill>
              <a:latin typeface="Algerian" panose="04020705040A02060702" pitchFamily="82" charset="0"/>
            </a:endParaRPr>
          </a:p>
        </p:txBody>
      </p:sp>
      <p:sp>
        <p:nvSpPr>
          <p:cNvPr id="6" name="Rectangle 5"/>
          <p:cNvSpPr/>
          <p:nvPr/>
        </p:nvSpPr>
        <p:spPr>
          <a:xfrm>
            <a:off x="457200" y="846138"/>
            <a:ext cx="8357172" cy="4555093"/>
          </a:xfrm>
          <a:prstGeom prst="rect">
            <a:avLst/>
          </a:prstGeom>
        </p:spPr>
        <p:txBody>
          <a:bodyPr wrap="square">
            <a:spAutoFit/>
          </a:bodyPr>
          <a:lstStyle/>
          <a:p>
            <a:pPr marL="285750" indent="-285750">
              <a:lnSpc>
                <a:spcPct val="150000"/>
              </a:lnSpc>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In the first half of the Lent Term, the children will learn the unit song 'I </a:t>
            </a:r>
            <a:r>
              <a:rPr lang="en-GB" sz="2000" dirty="0" err="1">
                <a:latin typeface="Arial" panose="020B0604020202020204" pitchFamily="34" charset="0"/>
                <a:cs typeface="Arial" panose="020B0604020202020204" pitchFamily="34" charset="0"/>
              </a:rPr>
              <a:t>Wanna</a:t>
            </a:r>
            <a:r>
              <a:rPr lang="en-GB" sz="2000" dirty="0">
                <a:latin typeface="Arial" panose="020B0604020202020204" pitchFamily="34" charset="0"/>
                <a:cs typeface="Arial" panose="020B0604020202020204" pitchFamily="34" charset="0"/>
              </a:rPr>
              <a:t> Play In A Band.' This is a Rock song written especially for children. In this song, they will learn about singing and playing together in an ensemble. </a:t>
            </a:r>
          </a:p>
          <a:p>
            <a:pPr marL="342900" indent="-342900">
              <a:buFont typeface="Wingdings" panose="05000000000000000000" pitchFamily="2" charset="2"/>
              <a:buChar char="v"/>
            </a:pPr>
            <a:endParaRPr lang="en-GB"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As </a:t>
            </a:r>
            <a:r>
              <a:rPr lang="en-GB" sz="2000" dirty="0">
                <a:latin typeface="Arial" panose="020B0604020202020204" pitchFamily="34" charset="0"/>
                <a:cs typeface="Arial" panose="020B0604020202020204" pitchFamily="34" charset="0"/>
              </a:rPr>
              <a:t>well as learning to sing, play, improvise and compose with this song, children will listen and appraise classic Rock </a:t>
            </a:r>
            <a:r>
              <a:rPr lang="en-GB" sz="2000" dirty="0" smtClean="0">
                <a:latin typeface="Arial" panose="020B0604020202020204" pitchFamily="34" charset="0"/>
                <a:cs typeface="Arial" panose="020B0604020202020204" pitchFamily="34" charset="0"/>
              </a:rPr>
              <a:t>songs.</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After </a:t>
            </a:r>
            <a:r>
              <a:rPr lang="en-GB" sz="2000" dirty="0">
                <a:latin typeface="Arial" panose="020B0604020202020204" pitchFamily="34" charset="0"/>
                <a:cs typeface="Arial" panose="020B0604020202020204" pitchFamily="34" charset="0"/>
              </a:rPr>
              <a:t>half term, the children will be learning about Reggae music. All the learning is focused around one song: </a:t>
            </a:r>
            <a:r>
              <a:rPr lang="en-GB" sz="2000" dirty="0" err="1">
                <a:latin typeface="Arial" panose="020B0604020202020204" pitchFamily="34" charset="0"/>
                <a:cs typeface="Arial" panose="020B0604020202020204" pitchFamily="34" charset="0"/>
              </a:rPr>
              <a:t>Zootime</a:t>
            </a:r>
            <a:r>
              <a:rPr lang="en-GB" sz="2000" dirty="0">
                <a:latin typeface="Arial" panose="020B0604020202020204" pitchFamily="34" charset="0"/>
                <a:cs typeface="Arial" panose="020B0604020202020204" pitchFamily="34" charset="0"/>
              </a:rPr>
              <a:t>. The material presents an integrated approach to music where games, the interrelated dimensions of music (pulse, rhythm, pitch </a:t>
            </a:r>
            <a:r>
              <a:rPr lang="en-GB" sz="2000" dirty="0" err="1">
                <a:latin typeface="Arial" panose="020B0604020202020204" pitchFamily="34" charset="0"/>
                <a:cs typeface="Arial" panose="020B0604020202020204" pitchFamily="34" charset="0"/>
              </a:rPr>
              <a:t>etc</a:t>
            </a:r>
            <a:r>
              <a:rPr lang="en-GB" sz="2000" dirty="0">
                <a:latin typeface="Arial" panose="020B0604020202020204" pitchFamily="34" charset="0"/>
                <a:cs typeface="Arial" panose="020B0604020202020204" pitchFamily="34" charset="0"/>
              </a:rPr>
              <a:t>), singing and playing instruments are all linked.</a:t>
            </a:r>
          </a:p>
        </p:txBody>
      </p:sp>
    </p:spTree>
    <p:extLst>
      <p:ext uri="{BB962C8B-B14F-4D97-AF65-F5344CB8AC3E}">
        <p14:creationId xmlns:p14="http://schemas.microsoft.com/office/powerpoint/2010/main" val="209050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128"/>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11510" y="332656"/>
            <a:ext cx="2920992" cy="707886"/>
          </a:xfrm>
          <a:prstGeom prst="rect">
            <a:avLst/>
          </a:prstGeom>
        </p:spPr>
        <p:txBody>
          <a:bodyPr wrap="none">
            <a:spAutoFit/>
          </a:bodyPr>
          <a:lstStyle/>
          <a:p>
            <a:pPr algn="ctr"/>
            <a:r>
              <a:rPr lang="en-GB" sz="4000" dirty="0">
                <a:solidFill>
                  <a:srgbClr val="FF0000"/>
                </a:solidFill>
                <a:latin typeface="Algerian" panose="04020705040A02060702" pitchFamily="82" charset="0"/>
              </a:rPr>
              <a:t>Homework</a:t>
            </a:r>
          </a:p>
        </p:txBody>
      </p:sp>
      <p:sp>
        <p:nvSpPr>
          <p:cNvPr id="7" name="TextBox 6"/>
          <p:cNvSpPr txBox="1"/>
          <p:nvPr/>
        </p:nvSpPr>
        <p:spPr>
          <a:xfrm>
            <a:off x="719572" y="1196752"/>
            <a:ext cx="7704856" cy="4062651"/>
          </a:xfrm>
          <a:prstGeom prst="rect">
            <a:avLst/>
          </a:prstGeom>
          <a:noFill/>
        </p:spPr>
        <p:txBody>
          <a:bodyPr wrap="square" rtlCol="0">
            <a:spAutoFit/>
          </a:bodyPr>
          <a:lstStyle/>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Children will have a reading book. Children should read 3 to 4 times a week. Please sign to say they have read.</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Homework &amp; spellings will be set every Friday and will be stuck into the reading diary.</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err="1">
                <a:latin typeface="Arial" panose="020B0604020202020204" pitchFamily="34" charset="0"/>
                <a:cs typeface="Arial" panose="020B0604020202020204" pitchFamily="34" charset="0"/>
              </a:rPr>
              <a:t>MyMaths</a:t>
            </a:r>
            <a:r>
              <a:rPr lang="en-GB" sz="2000" dirty="0">
                <a:latin typeface="Arial" panose="020B0604020202020204" pitchFamily="34" charset="0"/>
                <a:cs typeface="Arial" panose="020B0604020202020204" pitchFamily="34" charset="0"/>
              </a:rPr>
              <a:t> &amp; Reading Eggs must be completed by the following Wednesday</a:t>
            </a:r>
            <a:r>
              <a:rPr lang="en-GB" sz="20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v"/>
            </a:pPr>
            <a:endParaRPr lang="en-GB"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Log in and practise times tables using </a:t>
            </a:r>
            <a:r>
              <a:rPr lang="en-GB" sz="2000" dirty="0" err="1" smtClean="0">
                <a:latin typeface="Arial" panose="020B0604020202020204" pitchFamily="34" charset="0"/>
                <a:cs typeface="Arial" panose="020B0604020202020204" pitchFamily="34" charset="0"/>
              </a:rPr>
              <a:t>TTrockstars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The spelling test will take place every Friday morning.</a:t>
            </a:r>
          </a:p>
          <a:p>
            <a:endParaRPr lang="en-GB" dirty="0"/>
          </a:p>
        </p:txBody>
      </p:sp>
    </p:spTree>
    <p:extLst>
      <p:ext uri="{BB962C8B-B14F-4D97-AF65-F5344CB8AC3E}">
        <p14:creationId xmlns:p14="http://schemas.microsoft.com/office/powerpoint/2010/main" val="285969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305"/>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6050" y="855600"/>
            <a:ext cx="8136904" cy="3724096"/>
          </a:xfrm>
          <a:prstGeom prst="rect">
            <a:avLst/>
          </a:prstGeom>
        </p:spPr>
        <p:txBody>
          <a:bodyPr wrap="square">
            <a:spAutoFit/>
          </a:bodyPr>
          <a:lstStyle/>
          <a:p>
            <a:endParaRPr lang="en-GB" dirty="0">
              <a:latin typeface="Comic Sans MS" panose="030F0702030302020204" pitchFamily="66" charset="0"/>
            </a:endParaRPr>
          </a:p>
          <a:p>
            <a:r>
              <a:rPr lang="en-GB" sz="2000" b="1" dirty="0">
                <a:latin typeface="Arial" panose="020B0604020202020204" pitchFamily="34" charset="0"/>
                <a:cs typeface="Arial" panose="020B0604020202020204" pitchFamily="34" charset="0"/>
              </a:rPr>
              <a:t>Dates for your diary:</a:t>
            </a:r>
            <a:endParaRPr lang="en-GB" sz="2000" dirty="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Thursday 12</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February - Year 2 China day</a:t>
            </a:r>
          </a:p>
          <a:p>
            <a:pPr marL="285750" indent="-285750">
              <a:lnSpc>
                <a:spcPct val="150000"/>
              </a:lnSpc>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Friday 30</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January – </a:t>
            </a:r>
            <a:r>
              <a:rPr lang="en-GB" sz="2000" dirty="0">
                <a:latin typeface="Arial" panose="020B0604020202020204" pitchFamily="34" charset="0"/>
                <a:cs typeface="Arial" panose="020B0604020202020204" pitchFamily="34" charset="0"/>
              </a:rPr>
              <a:t>Year 2 trip to Windsor </a:t>
            </a:r>
            <a:r>
              <a:rPr lang="en-GB" sz="2000" dirty="0" smtClean="0">
                <a:latin typeface="Arial" panose="020B0604020202020204" pitchFamily="34" charset="0"/>
                <a:cs typeface="Arial" panose="020B0604020202020204" pitchFamily="34" charset="0"/>
              </a:rPr>
              <a:t>Castle</a:t>
            </a:r>
            <a:endParaRPr lang="en-GB"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Thursday 12</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March 2026 – </a:t>
            </a:r>
            <a:r>
              <a:rPr lang="en-GB" sz="2000" dirty="0">
                <a:latin typeface="Arial" panose="020B0604020202020204" pitchFamily="34" charset="0"/>
                <a:cs typeface="Arial" panose="020B0604020202020204" pitchFamily="34" charset="0"/>
              </a:rPr>
              <a:t>Optional Parents Meeting</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omic Sans MS" panose="030F0702030302020204" pitchFamily="66" charset="0"/>
            </a:endParaRPr>
          </a:p>
        </p:txBody>
      </p:sp>
      <p:sp>
        <p:nvSpPr>
          <p:cNvPr id="6" name="TextBox 5"/>
          <p:cNvSpPr txBox="1"/>
          <p:nvPr/>
        </p:nvSpPr>
        <p:spPr>
          <a:xfrm>
            <a:off x="2267744" y="328561"/>
            <a:ext cx="4176464" cy="461665"/>
          </a:xfrm>
          <a:prstGeom prst="rect">
            <a:avLst/>
          </a:prstGeom>
          <a:noFill/>
        </p:spPr>
        <p:txBody>
          <a:bodyPr wrap="square" rtlCol="0">
            <a:spAutoFit/>
          </a:bodyPr>
          <a:lstStyle/>
          <a:p>
            <a:pPr algn="ctr"/>
            <a:r>
              <a:rPr lang="en-GB" sz="2400" b="1" dirty="0">
                <a:solidFill>
                  <a:srgbClr val="FF0000"/>
                </a:solidFill>
                <a:latin typeface="Algerian" panose="04020705040A02060702" pitchFamily="82" charset="0"/>
              </a:rPr>
              <a:t>Additional Information</a:t>
            </a:r>
          </a:p>
        </p:txBody>
      </p:sp>
    </p:spTree>
    <p:extLst>
      <p:ext uri="{BB962C8B-B14F-4D97-AF65-F5344CB8AC3E}">
        <p14:creationId xmlns:p14="http://schemas.microsoft.com/office/powerpoint/2010/main" val="140491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8" y="-3635"/>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16632"/>
            <a:ext cx="7632848" cy="707886"/>
          </a:xfrm>
          <a:prstGeom prst="rect">
            <a:avLst/>
          </a:prstGeom>
          <a:noFill/>
        </p:spPr>
        <p:txBody>
          <a:bodyPr wrap="square" rtlCol="0">
            <a:spAutoFit/>
          </a:bodyPr>
          <a:lstStyle/>
          <a:p>
            <a:pPr algn="ctr"/>
            <a:r>
              <a:rPr lang="en-GB" sz="4000" b="1" dirty="0">
                <a:solidFill>
                  <a:srgbClr val="FF0000"/>
                </a:solidFill>
                <a:latin typeface="Algerian" panose="04020705040A02060702" pitchFamily="82" charset="0"/>
              </a:rPr>
              <a:t>English (Lent 1)</a:t>
            </a:r>
          </a:p>
        </p:txBody>
      </p:sp>
      <p:sp>
        <p:nvSpPr>
          <p:cNvPr id="7" name="Rectangle 6"/>
          <p:cNvSpPr/>
          <p:nvPr/>
        </p:nvSpPr>
        <p:spPr>
          <a:xfrm>
            <a:off x="466845" y="1268760"/>
            <a:ext cx="8208912" cy="5078313"/>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Inspired by our book ‘The Magic Paintbrush’ we will be writing…</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 character description of Shen, using similes, adjectives and adverbs.</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 character description of a dragon, using similes, adjectives and adverbs.</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 diary entry. </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predictions of the story ending.</a:t>
            </a:r>
          </a:p>
          <a:p>
            <a:r>
              <a:rPr lang="en-GB" sz="44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v"/>
            </a:pPr>
            <a:endParaRPr lang="en-GB" sz="2000" dirty="0">
              <a:latin typeface="XCCW Joined 1a" panose="03050602040000000000" pitchFamily="66" charset="0"/>
            </a:endParaRPr>
          </a:p>
        </p:txBody>
      </p:sp>
      <p:pic>
        <p:nvPicPr>
          <p:cNvPr id="2" name="Picture 1"/>
          <p:cNvPicPr>
            <a:picLocks noChangeAspect="1"/>
          </p:cNvPicPr>
          <p:nvPr/>
        </p:nvPicPr>
        <p:blipFill>
          <a:blip r:embed="rId3"/>
          <a:stretch>
            <a:fillRect/>
          </a:stretch>
        </p:blipFill>
        <p:spPr>
          <a:xfrm>
            <a:off x="6857649" y="4149080"/>
            <a:ext cx="2052230" cy="2565287"/>
          </a:xfrm>
          <a:prstGeom prst="rect">
            <a:avLst/>
          </a:prstGeom>
        </p:spPr>
      </p:pic>
    </p:spTree>
    <p:extLst>
      <p:ext uri="{BB962C8B-B14F-4D97-AF65-F5344CB8AC3E}">
        <p14:creationId xmlns:p14="http://schemas.microsoft.com/office/powerpoint/2010/main" val="291461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128"/>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3568" y="983541"/>
            <a:ext cx="7776864" cy="4955203"/>
          </a:xfrm>
          <a:prstGeom prst="rect">
            <a:avLst/>
          </a:prstGeom>
        </p:spPr>
        <p:txBody>
          <a:bodyPr wrap="square">
            <a:spAutoFit/>
          </a:bodyPr>
          <a:lstStyle/>
          <a:p>
            <a:endParaRPr lang="en-GB" dirty="0">
              <a:latin typeface="Comic Sans MS" panose="030F0702030302020204" pitchFamily="66" charset="0"/>
            </a:endParaRPr>
          </a:p>
          <a:p>
            <a:r>
              <a:rPr lang="en-GB" sz="2000" b="1" dirty="0">
                <a:latin typeface="Arial" panose="020B0604020202020204" pitchFamily="34" charset="0"/>
                <a:cs typeface="Arial" panose="020B0604020202020204" pitchFamily="34" charset="0"/>
              </a:rPr>
              <a:t>PE</a:t>
            </a:r>
          </a:p>
          <a:p>
            <a:pPr marL="285750" indent="-285750">
              <a:buFont typeface="Wingdings" panose="05000000000000000000" pitchFamily="2" charset="2"/>
              <a:buChar char="v"/>
            </a:pPr>
            <a:r>
              <a:rPr lang="en-GB" sz="2000" dirty="0">
                <a:latin typeface="Arial" panose="020B0604020202020204" pitchFamily="34" charset="0"/>
                <a:cs typeface="Arial" panose="020B0604020202020204" pitchFamily="34" charset="0"/>
              </a:rPr>
              <a:t>Year 2 PE lessons are:</a:t>
            </a:r>
          </a:p>
          <a:p>
            <a:pPr marL="285750" indent="-285750">
              <a:buFont typeface="Wingdings" panose="05000000000000000000" pitchFamily="2" charset="2"/>
              <a:buChar char="v"/>
            </a:pPr>
            <a:r>
              <a:rPr lang="en-GB" sz="2000" dirty="0">
                <a:latin typeface="Arial" panose="020B0604020202020204" pitchFamily="34" charset="0"/>
                <a:cs typeface="Arial" panose="020B0604020202020204" pitchFamily="34" charset="0"/>
              </a:rPr>
              <a:t>Tuesday and Wednesday – Mrs Powell’s class</a:t>
            </a:r>
          </a:p>
          <a:p>
            <a:pPr marL="285750" indent="-285750">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Tuesday and </a:t>
            </a:r>
            <a:r>
              <a:rPr lang="en-GB" sz="2000" dirty="0">
                <a:latin typeface="Arial" panose="020B0604020202020204" pitchFamily="34" charset="0"/>
                <a:cs typeface="Arial" panose="020B0604020202020204" pitchFamily="34" charset="0"/>
              </a:rPr>
              <a:t>Friday – Miss Macfarlane’s class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Reminders</a:t>
            </a:r>
          </a:p>
          <a:p>
            <a:r>
              <a:rPr lang="en-GB" sz="2000" dirty="0">
                <a:latin typeface="Arial" panose="020B0604020202020204" pitchFamily="34" charset="0"/>
                <a:cs typeface="Arial" panose="020B0604020202020204" pitchFamily="34" charset="0"/>
              </a:rPr>
              <a:t>On PE days, please send your child to school wearing their PE kit.</a:t>
            </a:r>
          </a:p>
          <a:p>
            <a:r>
              <a:rPr lang="en-GB" sz="2000" dirty="0">
                <a:latin typeface="Arial" panose="020B0604020202020204" pitchFamily="34" charset="0"/>
                <a:cs typeface="Arial" panose="020B0604020202020204" pitchFamily="34" charset="0"/>
              </a:rPr>
              <a:t>Please continue to send a winter coat and appropriate shoes to school with your child.</a:t>
            </a:r>
          </a:p>
          <a:p>
            <a:r>
              <a:rPr lang="en-GB" sz="2000" dirty="0">
                <a:latin typeface="Arial" panose="020B0604020202020204" pitchFamily="34" charset="0"/>
                <a:cs typeface="Arial" panose="020B0604020202020204" pitchFamily="34" charset="0"/>
              </a:rPr>
              <a:t>If your child has shoes with laces please spend some time showing your child how to tie them.</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omic Sans MS" panose="030F0702030302020204" pitchFamily="66" charset="0"/>
            </a:endParaRPr>
          </a:p>
        </p:txBody>
      </p:sp>
      <p:sp>
        <p:nvSpPr>
          <p:cNvPr id="6" name="TextBox 5"/>
          <p:cNvSpPr txBox="1"/>
          <p:nvPr/>
        </p:nvSpPr>
        <p:spPr>
          <a:xfrm>
            <a:off x="2267744" y="328561"/>
            <a:ext cx="4176464" cy="461665"/>
          </a:xfrm>
          <a:prstGeom prst="rect">
            <a:avLst/>
          </a:prstGeom>
          <a:noFill/>
        </p:spPr>
        <p:txBody>
          <a:bodyPr wrap="square" rtlCol="0">
            <a:spAutoFit/>
          </a:bodyPr>
          <a:lstStyle/>
          <a:p>
            <a:pPr algn="ctr"/>
            <a:r>
              <a:rPr lang="en-GB" sz="2400" b="1" dirty="0">
                <a:solidFill>
                  <a:srgbClr val="FF0000"/>
                </a:solidFill>
                <a:latin typeface="Algerian" panose="04020705040A02060702" pitchFamily="82" charset="0"/>
              </a:rPr>
              <a:t>Additional Information</a:t>
            </a:r>
          </a:p>
        </p:txBody>
      </p:sp>
    </p:spTree>
    <p:extLst>
      <p:ext uri="{BB962C8B-B14F-4D97-AF65-F5344CB8AC3E}">
        <p14:creationId xmlns:p14="http://schemas.microsoft.com/office/powerpoint/2010/main" val="416605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8" y="12117"/>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260648"/>
            <a:ext cx="7632848" cy="707886"/>
          </a:xfrm>
          <a:prstGeom prst="rect">
            <a:avLst/>
          </a:prstGeom>
          <a:noFill/>
        </p:spPr>
        <p:txBody>
          <a:bodyPr wrap="square" rtlCol="0">
            <a:spAutoFit/>
          </a:bodyPr>
          <a:lstStyle/>
          <a:p>
            <a:pPr algn="ctr"/>
            <a:r>
              <a:rPr lang="en-GB" sz="4000" b="1" dirty="0">
                <a:solidFill>
                  <a:srgbClr val="FF0000"/>
                </a:solidFill>
                <a:latin typeface="Algerian" panose="04020705040A02060702" pitchFamily="82" charset="0"/>
              </a:rPr>
              <a:t>Events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364" y="1053639"/>
            <a:ext cx="3043436" cy="302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1425" y="997688"/>
            <a:ext cx="5030347" cy="4678204"/>
          </a:xfrm>
          <a:prstGeom prst="rect">
            <a:avLst/>
          </a:prstGeom>
          <a:noFill/>
        </p:spPr>
        <p:txBody>
          <a:bodyPr wrap="square" rtlCol="0">
            <a:spAutoFit/>
          </a:bodyPr>
          <a:lstStyle/>
          <a:p>
            <a:pPr algn="just"/>
            <a:endParaRPr lang="en-GB" sz="2000" dirty="0">
              <a:latin typeface="Comic Sans MS" panose="030F0702030302020204" pitchFamily="66" charset="0"/>
            </a:endParaRPr>
          </a:p>
          <a:p>
            <a:r>
              <a:rPr lang="en-GB" sz="2000" b="1" dirty="0">
                <a:solidFill>
                  <a:srgbClr val="FF0000"/>
                </a:solidFill>
                <a:latin typeface="Arial" panose="020B0604020202020204" pitchFamily="34" charset="0"/>
                <a:cs typeface="Arial" panose="020B0604020202020204" pitchFamily="34" charset="0"/>
              </a:rPr>
              <a:t>China Day – </a:t>
            </a:r>
            <a:r>
              <a:rPr lang="en-GB" sz="2000" b="1" dirty="0" smtClean="0">
                <a:solidFill>
                  <a:srgbClr val="FF0000"/>
                </a:solidFill>
                <a:latin typeface="Arial" panose="020B0604020202020204" pitchFamily="34" charset="0"/>
                <a:cs typeface="Arial" panose="020B0604020202020204" pitchFamily="34" charset="0"/>
              </a:rPr>
              <a:t>Thursday 12</a:t>
            </a:r>
            <a:r>
              <a:rPr lang="en-GB" sz="2000" b="1" baseline="30000" dirty="0" smtClean="0">
                <a:solidFill>
                  <a:srgbClr val="FF0000"/>
                </a:solidFill>
                <a:latin typeface="Arial" panose="020B0604020202020204" pitchFamily="34" charset="0"/>
                <a:cs typeface="Arial" panose="020B0604020202020204" pitchFamily="34" charset="0"/>
              </a:rPr>
              <a:t>th</a:t>
            </a:r>
            <a:r>
              <a:rPr lang="en-GB" sz="2000" b="1" dirty="0" smtClean="0">
                <a:solidFill>
                  <a:srgbClr val="FF0000"/>
                </a:solidFill>
                <a:latin typeface="Arial" panose="020B0604020202020204" pitchFamily="34" charset="0"/>
                <a:cs typeface="Arial" panose="020B0604020202020204" pitchFamily="34" charset="0"/>
              </a:rPr>
              <a:t> February</a:t>
            </a:r>
            <a:endParaRPr lang="en-GB" sz="2000" b="1" dirty="0">
              <a:solidFill>
                <a:srgbClr val="FF0000"/>
              </a:solidFill>
              <a:latin typeface="Arial" panose="020B0604020202020204" pitchFamily="34" charset="0"/>
              <a:cs typeface="Arial" panose="020B0604020202020204" pitchFamily="34" charset="0"/>
            </a:endParaRPr>
          </a:p>
          <a:p>
            <a:endParaRPr lang="en-GB" sz="2000" b="1" dirty="0">
              <a:solidFill>
                <a:srgbClr val="FF000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We will have a China Day enrichment day. The children can come to school dressed in something red or yellow or Chinese clothes. During the day we will do lots of fun activities including, learning about Chinese New Year and some of the traditions associated with that and eating a delicious Chinese meal for lunch.</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Letter will be shared prior to China Day with additional information.</a:t>
            </a:r>
          </a:p>
          <a:p>
            <a:endParaRPr lang="en-GB" dirty="0"/>
          </a:p>
        </p:txBody>
      </p:sp>
    </p:spTree>
    <p:extLst>
      <p:ext uri="{BB962C8B-B14F-4D97-AF65-F5344CB8AC3E}">
        <p14:creationId xmlns:p14="http://schemas.microsoft.com/office/powerpoint/2010/main" val="264475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608587" cy="4514657"/>
          </a:xfrm>
        </p:spPr>
        <p:txBody>
          <a:bodyPr>
            <a:normAutofit lnSpcReduction="10000"/>
          </a:bodyPr>
          <a:lstStyle/>
          <a:p>
            <a:pPr marL="0" indent="0">
              <a:buNone/>
            </a:pPr>
            <a:endParaRPr lang="en-GB" dirty="0">
              <a:latin typeface="XCCW Joined 1a" panose="03050602040000000000" pitchFamily="66" charset="0"/>
              <a:ea typeface="Adobe Ming Std L" panose="02020300000000000000" pitchFamily="18" charset="-128"/>
            </a:endParaRPr>
          </a:p>
          <a:p>
            <a:pPr marL="0" indent="0">
              <a:buNone/>
            </a:pPr>
            <a:r>
              <a:rPr lang="en-GB" sz="4875" b="1" dirty="0">
                <a:solidFill>
                  <a:srgbClr val="779446"/>
                </a:solidFill>
                <a:latin typeface="Edwardian Script ITC" panose="030303020407070D0804" pitchFamily="66" charset="0"/>
                <a:ea typeface="Adobe Ming Std L" panose="02020300000000000000" pitchFamily="18" charset="-128"/>
              </a:rPr>
              <a:t>Events</a:t>
            </a:r>
          </a:p>
          <a:p>
            <a:pPr marL="0" indent="0">
              <a:buNone/>
            </a:pPr>
            <a:endParaRPr lang="en-GB" sz="1050" b="1" dirty="0">
              <a:solidFill>
                <a:srgbClr val="779446"/>
              </a:solidFill>
              <a:latin typeface="Edwardian Script ITC" panose="030303020407070D0804" pitchFamily="66" charset="0"/>
              <a:ea typeface="Adobe Ming Std L" panose="02020300000000000000" pitchFamily="18" charset="-128"/>
            </a:endParaRPr>
          </a:p>
          <a:p>
            <a:pPr marL="0" indent="0">
              <a:buNone/>
            </a:pPr>
            <a:r>
              <a:rPr lang="en-GB" sz="1800" b="1" dirty="0">
                <a:latin typeface="XCCW Joined 1a" panose="03050602040000000000" pitchFamily="66" charset="0"/>
                <a:ea typeface="Adobe Ming Std L" panose="02020300000000000000" pitchFamily="18" charset="-128"/>
              </a:rPr>
              <a:t>Trip to Windsor Castle </a:t>
            </a:r>
            <a:r>
              <a:rPr lang="en-GB" sz="1800" b="1" dirty="0" smtClean="0">
                <a:latin typeface="XCCW Joined 1a" panose="03050602040000000000" pitchFamily="66" charset="0"/>
                <a:ea typeface="Adobe Ming Std L" panose="02020300000000000000" pitchFamily="18" charset="-128"/>
              </a:rPr>
              <a:t>– Friday 30</a:t>
            </a:r>
            <a:r>
              <a:rPr lang="en-GB" sz="1800" b="1" baseline="30000" dirty="0" smtClean="0">
                <a:latin typeface="XCCW Joined 1a" panose="03050602040000000000" pitchFamily="66" charset="0"/>
                <a:ea typeface="Adobe Ming Std L" panose="02020300000000000000" pitchFamily="18" charset="-128"/>
              </a:rPr>
              <a:t>th</a:t>
            </a:r>
            <a:r>
              <a:rPr lang="en-GB" sz="1800" b="1" dirty="0" smtClean="0">
                <a:latin typeface="XCCW Joined 1a" panose="03050602040000000000" pitchFamily="66" charset="0"/>
                <a:ea typeface="Adobe Ming Std L" panose="02020300000000000000" pitchFamily="18" charset="-128"/>
              </a:rPr>
              <a:t> January</a:t>
            </a:r>
            <a:endParaRPr lang="en-GB" sz="1800" b="1" dirty="0">
              <a:latin typeface="XCCW Joined 1a" panose="03050602040000000000" pitchFamily="66" charset="0"/>
              <a:ea typeface="Adobe Ming Std L" panose="02020300000000000000" pitchFamily="18" charset="-128"/>
            </a:endParaRPr>
          </a:p>
          <a:p>
            <a:pPr marL="0" indent="0">
              <a:buNone/>
            </a:pPr>
            <a:r>
              <a:rPr lang="en-GB" sz="1800" b="1" dirty="0">
                <a:latin typeface="XCCW Joined 1a" panose="03050602040000000000" pitchFamily="66" charset="0"/>
                <a:ea typeface="Adobe Ming Std L" panose="02020300000000000000" pitchFamily="18" charset="-128"/>
              </a:rPr>
              <a:t> </a:t>
            </a:r>
            <a:endParaRPr lang="en-GB" sz="1800" b="1" dirty="0">
              <a:solidFill>
                <a:srgbClr val="779446"/>
              </a:solidFill>
              <a:latin typeface="Edwardian Script ITC" panose="030303020407070D0804" pitchFamily="66" charset="0"/>
              <a:ea typeface="Adobe Ming Std L" panose="02020300000000000000" pitchFamily="18" charset="-128"/>
            </a:endParaRPr>
          </a:p>
          <a:p>
            <a:pPr marL="0" indent="0">
              <a:buNone/>
            </a:pPr>
            <a:r>
              <a:rPr lang="en-GB" sz="1800" dirty="0">
                <a:latin typeface="XCCW Joined 1a" panose="03050602040000000000" pitchFamily="66" charset="0"/>
                <a:ea typeface="Adobe Ming Std L" panose="02020300000000000000" pitchFamily="18" charset="-128"/>
              </a:rPr>
              <a:t>To introduce the history topic about Castles, the children will visit Windsor Castle for their school trip. This will be an opportunity for the children to experience an interactive workshop where they will learn how castles were first built. They will also have the opportunity to visit St. George’s Chapel and see the State Apartments.</a:t>
            </a:r>
          </a:p>
          <a:p>
            <a:pPr marL="0" indent="0">
              <a:buNone/>
            </a:pPr>
            <a:endParaRPr lang="en-GB" sz="1800" dirty="0">
              <a:latin typeface="XCCW Joined 1a" panose="03050602040000000000" pitchFamily="66" charset="0"/>
              <a:ea typeface="Adobe Ming Std L" panose="02020300000000000000" pitchFamily="18" charset="-128"/>
            </a:endParaRPr>
          </a:p>
          <a:p>
            <a:pPr marL="0" indent="0">
              <a:buNone/>
            </a:pPr>
            <a:r>
              <a:rPr lang="en-GB" sz="1800" dirty="0">
                <a:latin typeface="XCCW Joined 1a" panose="03050602040000000000" pitchFamily="66" charset="0"/>
                <a:ea typeface="Adobe Ming Std L" panose="02020300000000000000" pitchFamily="18" charset="-128"/>
              </a:rPr>
              <a:t>Letter will be shared prior to Windsor Castle Trip with additional information.</a:t>
            </a:r>
          </a:p>
          <a:p>
            <a:pPr marL="0" indent="0">
              <a:buNone/>
            </a:pPr>
            <a:endParaRPr lang="en-GB" sz="1800" dirty="0">
              <a:latin typeface="XCCW Joined 1a" panose="03050602040000000000" pitchFamily="66" charset="0"/>
              <a:ea typeface="Adobe Ming Std L" panose="02020300000000000000" pitchFamily="18" charset="-128"/>
            </a:endParaRPr>
          </a:p>
        </p:txBody>
      </p:sp>
    </p:spTree>
    <p:extLst>
      <p:ext uri="{BB962C8B-B14F-4D97-AF65-F5344CB8AC3E}">
        <p14:creationId xmlns:p14="http://schemas.microsoft.com/office/powerpoint/2010/main" val="77903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479" y="116632"/>
            <a:ext cx="7632848" cy="1323439"/>
          </a:xfrm>
          <a:prstGeom prst="rect">
            <a:avLst/>
          </a:prstGeom>
          <a:noFill/>
        </p:spPr>
        <p:txBody>
          <a:bodyPr wrap="square" rtlCol="0">
            <a:spAutoFit/>
          </a:bodyPr>
          <a:lstStyle/>
          <a:p>
            <a:pPr algn="ctr"/>
            <a:r>
              <a:rPr lang="en-GB" sz="4000" b="1" dirty="0">
                <a:solidFill>
                  <a:srgbClr val="779446"/>
                </a:solidFill>
                <a:latin typeface="Edwardian Script ITC" panose="030303020407070D0804" pitchFamily="66" charset="0"/>
                <a:ea typeface="Adobe Ming Std L" panose="02020300000000000000" pitchFamily="18" charset="-128"/>
              </a:rPr>
              <a:t>English(Lent 2)</a:t>
            </a:r>
            <a:endParaRPr lang="en-GB" sz="4000" dirty="0">
              <a:latin typeface="XCCW Joined 1a" panose="03050602040000000000" pitchFamily="66" charset="0"/>
              <a:ea typeface="Adobe Ming Std L" panose="02020300000000000000" pitchFamily="18" charset="-128"/>
            </a:endParaRPr>
          </a:p>
          <a:p>
            <a:pPr algn="ctr"/>
            <a:endParaRPr lang="en-GB" sz="4000" b="1" dirty="0">
              <a:solidFill>
                <a:srgbClr val="FF0000"/>
              </a:solidFill>
              <a:latin typeface="Algerian" panose="04020705040A02060702" pitchFamily="82" charset="0"/>
            </a:endParaRPr>
          </a:p>
        </p:txBody>
      </p:sp>
      <p:sp>
        <p:nvSpPr>
          <p:cNvPr id="5" name="Rectangle 4"/>
          <p:cNvSpPr/>
          <p:nvPr/>
        </p:nvSpPr>
        <p:spPr>
          <a:xfrm>
            <a:off x="324447" y="1052736"/>
            <a:ext cx="8208912" cy="569386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Inspired by our book ‘The Princess and the White Bear King’ we will be writing…</a:t>
            </a:r>
          </a:p>
          <a:p>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predictions of the story ending.</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 persuasive letter.</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 diary entry.</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our own story inspired the book.</a:t>
            </a: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44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v"/>
            </a:pPr>
            <a:endParaRPr lang="en-GB" sz="2000" dirty="0">
              <a:latin typeface="XCCW Joined 1a" panose="03050602040000000000" pitchFamily="66" charset="0"/>
            </a:endParaRPr>
          </a:p>
        </p:txBody>
      </p:sp>
      <p:pic>
        <p:nvPicPr>
          <p:cNvPr id="6" name="Picture 5"/>
          <p:cNvPicPr>
            <a:picLocks noChangeAspect="1"/>
          </p:cNvPicPr>
          <p:nvPr/>
        </p:nvPicPr>
        <p:blipFill>
          <a:blip r:embed="rId2"/>
          <a:stretch>
            <a:fillRect/>
          </a:stretch>
        </p:blipFill>
        <p:spPr>
          <a:xfrm>
            <a:off x="6156176" y="3933056"/>
            <a:ext cx="2709664" cy="2709664"/>
          </a:xfrm>
          <a:prstGeom prst="rect">
            <a:avLst/>
          </a:prstGeom>
        </p:spPr>
      </p:pic>
    </p:spTree>
    <p:extLst>
      <p:ext uri="{BB962C8B-B14F-4D97-AF65-F5344CB8AC3E}">
        <p14:creationId xmlns:p14="http://schemas.microsoft.com/office/powerpoint/2010/main" val="8970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637"/>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368" y="476672"/>
            <a:ext cx="3454560" cy="584775"/>
          </a:xfrm>
          <a:prstGeom prst="rect">
            <a:avLst/>
          </a:prstGeom>
          <a:noFill/>
        </p:spPr>
        <p:txBody>
          <a:bodyPr wrap="square" rtlCol="0">
            <a:spAutoFit/>
          </a:bodyPr>
          <a:lstStyle/>
          <a:p>
            <a:r>
              <a:rPr lang="en-GB" sz="3200" dirty="0">
                <a:solidFill>
                  <a:srgbClr val="FF0000"/>
                </a:solidFill>
                <a:latin typeface="Algerian" panose="04020705040A02060702" pitchFamily="82" charset="0"/>
              </a:rPr>
              <a:t>Continued…</a:t>
            </a:r>
          </a:p>
        </p:txBody>
      </p:sp>
      <p:sp>
        <p:nvSpPr>
          <p:cNvPr id="5" name="TextBox 4"/>
          <p:cNvSpPr txBox="1"/>
          <p:nvPr/>
        </p:nvSpPr>
        <p:spPr>
          <a:xfrm>
            <a:off x="469369" y="1196753"/>
            <a:ext cx="7919056" cy="4176464"/>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Spelling, Punctuation and Grammar</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Nouns (common and proper nouns)</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Imperative Verbs</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Adjectives and noun phrases</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Adverbs </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Different forms of sentences: statement, question, exclamation, command</a:t>
            </a:r>
          </a:p>
          <a:p>
            <a:endParaRPr lang="en-GB" sz="1600" u="sng"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Continued from last term</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Capital letters and full stops</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Commas in a list and after fronted adverbials</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Subordination: when, if, that, because</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Fronted adverbials: first, next, suddenly etc. </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Co-ordination: or, and, but</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Past tense to mark actions in progress e.g. he was shouting</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Suffixes </a:t>
            </a:r>
          </a:p>
          <a:p>
            <a:pPr marL="285750"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Apostrophes: contractions and possession</a:t>
            </a:r>
          </a:p>
        </p:txBody>
      </p:sp>
    </p:spTree>
    <p:extLst>
      <p:ext uri="{BB962C8B-B14F-4D97-AF65-F5344CB8AC3E}">
        <p14:creationId xmlns:p14="http://schemas.microsoft.com/office/powerpoint/2010/main" val="402020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8" y="-3636"/>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9229" y="0"/>
            <a:ext cx="8928293" cy="7694414"/>
          </a:xfrm>
          <a:prstGeom prst="rect">
            <a:avLst/>
          </a:prstGeom>
        </p:spPr>
        <p:txBody>
          <a:bodyPr wrap="square">
            <a:spAutoFit/>
          </a:bodyPr>
          <a:lstStyle/>
          <a:p>
            <a:endParaRPr lang="en-GB" sz="2800" b="1" dirty="0">
              <a:latin typeface="XCCW Joined 1a" panose="03050602040000000000" pitchFamily="66" charset="0"/>
            </a:endParaRPr>
          </a:p>
          <a:p>
            <a:r>
              <a:rPr lang="en-GB" sz="2400" b="1" dirty="0">
                <a:latin typeface="Arial" panose="020B0604020202020204" pitchFamily="34" charset="0"/>
                <a:cs typeface="Arial" panose="020B0604020202020204" pitchFamily="34" charset="0"/>
              </a:rPr>
              <a:t>Key Vocabulary – English</a:t>
            </a:r>
          </a:p>
          <a:p>
            <a:endParaRPr lang="en-GB" sz="2400"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Noun</a:t>
            </a:r>
            <a:r>
              <a:rPr lang="en-GB" dirty="0">
                <a:latin typeface="Arial" panose="020B0604020202020204" pitchFamily="34" charset="0"/>
                <a:cs typeface="Arial" panose="020B0604020202020204" pitchFamily="34" charset="0"/>
              </a:rPr>
              <a:t> - a naming word for a thing, person, animal or a place. It can also be a feeling e.g. </a:t>
            </a:r>
            <a:r>
              <a:rPr lang="en-GB" dirty="0">
                <a:solidFill>
                  <a:srgbClr val="FF0000"/>
                </a:solidFill>
                <a:latin typeface="Arial" panose="020B0604020202020204" pitchFamily="34" charset="0"/>
                <a:cs typeface="Arial" panose="020B0604020202020204" pitchFamily="34" charset="0"/>
              </a:rPr>
              <a:t>dog, man, love</a:t>
            </a:r>
          </a:p>
          <a:p>
            <a:endParaRPr lang="en-GB"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Verb</a:t>
            </a:r>
            <a:r>
              <a:rPr lang="en-GB" dirty="0">
                <a:latin typeface="Arial" panose="020B0604020202020204" pitchFamily="34" charset="0"/>
                <a:cs typeface="Arial" panose="020B0604020202020204" pitchFamily="34" charset="0"/>
              </a:rPr>
              <a:t> - a doing/action word  e.g. </a:t>
            </a:r>
            <a:r>
              <a:rPr lang="en-GB" dirty="0">
                <a:solidFill>
                  <a:srgbClr val="FF0000"/>
                </a:solidFill>
                <a:latin typeface="Arial" panose="020B0604020202020204" pitchFamily="34" charset="0"/>
                <a:cs typeface="Arial" panose="020B0604020202020204" pitchFamily="34" charset="0"/>
              </a:rPr>
              <a:t>running, walking, talking</a:t>
            </a:r>
          </a:p>
          <a:p>
            <a:endParaRPr lang="en-GB"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Adverb</a:t>
            </a:r>
            <a:r>
              <a:rPr lang="en-GB" dirty="0">
                <a:latin typeface="Arial" panose="020B0604020202020204" pitchFamily="34" charset="0"/>
                <a:cs typeface="Arial" panose="020B0604020202020204" pitchFamily="34" charset="0"/>
              </a:rPr>
              <a:t> - describes or gives more information to the verb e.g.  </a:t>
            </a:r>
            <a:r>
              <a:rPr lang="en-GB" dirty="0">
                <a:solidFill>
                  <a:srgbClr val="FF0000"/>
                </a:solidFill>
                <a:latin typeface="Arial" panose="020B0604020202020204" pitchFamily="34" charset="0"/>
                <a:cs typeface="Arial" panose="020B0604020202020204" pitchFamily="34" charset="0"/>
              </a:rPr>
              <a:t>quickly, smoothly, quietly</a:t>
            </a:r>
          </a:p>
          <a:p>
            <a:endParaRPr lang="en-GB"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Adjective</a:t>
            </a:r>
            <a:r>
              <a:rPr lang="en-GB" dirty="0">
                <a:latin typeface="Arial" panose="020B0604020202020204" pitchFamily="34" charset="0"/>
                <a:cs typeface="Arial" panose="020B0604020202020204" pitchFamily="34" charset="0"/>
              </a:rPr>
              <a:t> – a describing word e.g.  </a:t>
            </a:r>
            <a:r>
              <a:rPr lang="en-GB" dirty="0">
                <a:solidFill>
                  <a:srgbClr val="FF0000"/>
                </a:solidFill>
                <a:latin typeface="Arial" panose="020B0604020202020204" pitchFamily="34" charset="0"/>
                <a:cs typeface="Arial" panose="020B0604020202020204" pitchFamily="34" charset="0"/>
              </a:rPr>
              <a:t>Fluffy</a:t>
            </a:r>
          </a:p>
          <a:p>
            <a:endParaRPr lang="en-GB"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Expanded noun phrase </a:t>
            </a:r>
            <a:r>
              <a:rPr lang="en-GB" dirty="0">
                <a:latin typeface="Arial" panose="020B0604020202020204" pitchFamily="34" charset="0"/>
                <a:cs typeface="Arial" panose="020B0604020202020204" pitchFamily="34" charset="0"/>
              </a:rPr>
              <a:t>– a phrase that tells you more about the noun e.g. </a:t>
            </a:r>
            <a:r>
              <a:rPr lang="en-GB" dirty="0">
                <a:solidFill>
                  <a:srgbClr val="FF0000"/>
                </a:solidFill>
                <a:latin typeface="Arial" panose="020B0604020202020204" pitchFamily="34" charset="0"/>
                <a:cs typeface="Arial" panose="020B0604020202020204" pitchFamily="34" charset="0"/>
              </a:rPr>
              <a:t>the fluffy, brown dog, the cat with the black and white nose</a:t>
            </a:r>
          </a:p>
          <a:p>
            <a:endParaRPr lang="en-GB"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Simile</a:t>
            </a:r>
            <a:r>
              <a:rPr lang="en-GB" dirty="0">
                <a:latin typeface="Arial" panose="020B0604020202020204" pitchFamily="34" charset="0"/>
                <a:cs typeface="Arial" panose="020B0604020202020204" pitchFamily="34" charset="0"/>
              </a:rPr>
              <a:t>-comparing one thing to another e.g. as brave as a lion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Imperative verb</a:t>
            </a:r>
            <a:r>
              <a:rPr lang="en-GB" dirty="0">
                <a:latin typeface="Arial" panose="020B0604020202020204" pitchFamily="34" charset="0"/>
                <a:cs typeface="Arial" panose="020B0604020202020204" pitchFamily="34" charset="0"/>
              </a:rPr>
              <a:t>- verbs that command or give an order e.g. </a:t>
            </a:r>
            <a:r>
              <a:rPr lang="en-GB" dirty="0">
                <a:solidFill>
                  <a:srgbClr val="FF0000"/>
                </a:solidFill>
                <a:latin typeface="Arial" panose="020B0604020202020204" pitchFamily="34" charset="0"/>
                <a:cs typeface="Arial" panose="020B0604020202020204" pitchFamily="34" charset="0"/>
              </a:rPr>
              <a:t>put, take, stir</a:t>
            </a:r>
          </a:p>
          <a:p>
            <a:endParaRPr lang="en-GB"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Suffixes- </a:t>
            </a:r>
            <a:r>
              <a:rPr lang="en-GB" dirty="0">
                <a:latin typeface="Arial" panose="020B0604020202020204" pitchFamily="34" charset="0"/>
                <a:cs typeface="Arial" panose="020B0604020202020204" pitchFamily="34" charset="0"/>
              </a:rPr>
              <a:t>a letter or group of letters added to the end of a word which changes its meaning e.g. </a:t>
            </a:r>
            <a:r>
              <a:rPr lang="en-GB" dirty="0">
                <a:solidFill>
                  <a:srgbClr val="FF0000"/>
                </a:solidFill>
                <a:latin typeface="Arial" panose="020B0604020202020204" pitchFamily="34" charset="0"/>
                <a:cs typeface="Arial" panose="020B0604020202020204" pitchFamily="34" charset="0"/>
              </a:rPr>
              <a:t>nice becomes nicely, happy becomes happily</a:t>
            </a:r>
          </a:p>
          <a:p>
            <a:endParaRPr lang="en-GB" dirty="0">
              <a:solidFill>
                <a:srgbClr val="FF0000"/>
              </a:solidFill>
              <a:latin typeface="Arial" panose="020B0604020202020204" pitchFamily="34" charset="0"/>
              <a:cs typeface="Arial" panose="020B0604020202020204" pitchFamily="34" charset="0"/>
            </a:endParaRPr>
          </a:p>
          <a:p>
            <a:r>
              <a:rPr lang="en-GB" sz="40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v"/>
            </a:pPr>
            <a:endParaRPr lang="en-GB" dirty="0">
              <a:latin typeface="XCCW Joined 1a" panose="03050602040000000000" pitchFamily="66" charset="0"/>
            </a:endParaRPr>
          </a:p>
        </p:txBody>
      </p:sp>
    </p:spTree>
    <p:extLst>
      <p:ext uri="{BB962C8B-B14F-4D97-AF65-F5344CB8AC3E}">
        <p14:creationId xmlns:p14="http://schemas.microsoft.com/office/powerpoint/2010/main" val="192407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8" y="-3636"/>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16632"/>
            <a:ext cx="7632848" cy="707886"/>
          </a:xfrm>
          <a:prstGeom prst="rect">
            <a:avLst/>
          </a:prstGeom>
          <a:noFill/>
        </p:spPr>
        <p:txBody>
          <a:bodyPr wrap="square" rtlCol="0">
            <a:spAutoFit/>
          </a:bodyPr>
          <a:lstStyle/>
          <a:p>
            <a:pPr algn="ctr"/>
            <a:r>
              <a:rPr lang="en-GB" sz="4000" b="1" dirty="0">
                <a:solidFill>
                  <a:srgbClr val="FF0000"/>
                </a:solidFill>
                <a:latin typeface="Algerian" panose="04020705040A02060702" pitchFamily="82" charset="0"/>
              </a:rPr>
              <a:t>Maths</a:t>
            </a:r>
          </a:p>
        </p:txBody>
      </p:sp>
      <p:sp>
        <p:nvSpPr>
          <p:cNvPr id="6" name="Rectangle 5"/>
          <p:cNvSpPr/>
          <p:nvPr/>
        </p:nvSpPr>
        <p:spPr>
          <a:xfrm>
            <a:off x="144016" y="822177"/>
            <a:ext cx="8892480" cy="5401479"/>
          </a:xfrm>
          <a:prstGeom prst="rect">
            <a:avLst/>
          </a:prstGeom>
        </p:spPr>
        <p:txBody>
          <a:bodyPr wrap="square">
            <a:spAutoFit/>
          </a:bodyPr>
          <a:lstStyle/>
          <a:p>
            <a:r>
              <a:rPr lang="en-GB" sz="1500" b="1" dirty="0">
                <a:latin typeface="Arial" panose="020B0604020202020204" pitchFamily="34" charset="0"/>
                <a:cs typeface="Arial" panose="020B0604020202020204" pitchFamily="34" charset="0"/>
              </a:rPr>
              <a:t>Multiplication and division</a:t>
            </a:r>
          </a:p>
          <a:p>
            <a:pPr marL="285750" indent="-285750">
              <a:buFontTx/>
              <a:buChar char="-"/>
            </a:pPr>
            <a:r>
              <a:rPr lang="en-GB" sz="1500" dirty="0">
                <a:latin typeface="Arial" panose="020B0604020202020204" pitchFamily="34" charset="0"/>
                <a:cs typeface="Arial" panose="020B0604020202020204" pitchFamily="34" charset="0"/>
              </a:rPr>
              <a:t>Show that the multiplication of two numbers can be done in any order (commutative) and division of one number by another cannot. </a:t>
            </a:r>
          </a:p>
          <a:p>
            <a:pPr marL="285750" indent="-285750">
              <a:buFontTx/>
              <a:buChar char="-"/>
            </a:pPr>
            <a:r>
              <a:rPr lang="en-GB" sz="1500" dirty="0">
                <a:latin typeface="Arial" panose="020B0604020202020204" pitchFamily="34" charset="0"/>
                <a:ea typeface="Comic Sans MS" charset="0"/>
                <a:cs typeface="Arial" panose="020B0604020202020204" pitchFamily="34" charset="0"/>
              </a:rPr>
              <a:t>Recall and use multiplication and division facts for the 2, 5 and 10 times tables, including recognising odd and even numbers. </a:t>
            </a:r>
          </a:p>
          <a:p>
            <a:pPr marL="285750" indent="-285750">
              <a:buFontTx/>
              <a:buChar char="-"/>
            </a:pPr>
            <a:r>
              <a:rPr lang="en-GB" sz="1500" dirty="0">
                <a:latin typeface="Arial" panose="020B0604020202020204" pitchFamily="34" charset="0"/>
                <a:ea typeface="Comic Sans MS" charset="0"/>
                <a:cs typeface="Arial" panose="020B0604020202020204" pitchFamily="34" charset="0"/>
              </a:rPr>
              <a:t>Calculate mathematical statements for multiplication and division within the multiplication tables and write them using the multiplication (x), division (÷) and equals (=) sign. </a:t>
            </a:r>
          </a:p>
          <a:p>
            <a:pPr marL="285750" indent="-285750">
              <a:buFontTx/>
              <a:buChar char="-"/>
            </a:pPr>
            <a:r>
              <a:rPr lang="en-GB" sz="1500" dirty="0">
                <a:latin typeface="Arial" panose="020B0604020202020204" pitchFamily="34" charset="0"/>
                <a:ea typeface="Comic Sans MS" charset="0"/>
                <a:cs typeface="Arial" panose="020B0604020202020204" pitchFamily="34" charset="0"/>
              </a:rPr>
              <a:t>Solve problems involving multiplication and division, using materials, arrays, repeated addition, mental methods and multiplication and division facts, including problems in contexts. </a:t>
            </a:r>
          </a:p>
          <a:p>
            <a:pPr marL="285750" indent="-285750">
              <a:buFontTx/>
              <a:buChar char="-"/>
            </a:pPr>
            <a:r>
              <a:rPr lang="en-GB" sz="1500" dirty="0">
                <a:latin typeface="Arial" panose="020B0604020202020204" pitchFamily="34" charset="0"/>
                <a:ea typeface="Comic Sans MS" charset="0"/>
                <a:cs typeface="Arial" panose="020B0604020202020204" pitchFamily="34" charset="0"/>
              </a:rPr>
              <a:t>Show that the multiplication of two numbers can be done in any order (commutative) and division of one number by another cannot. 	</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Money</a:t>
            </a:r>
          </a:p>
          <a:p>
            <a:r>
              <a:rPr lang="en-GB" sz="1500" dirty="0">
                <a:latin typeface="Arial" panose="020B0604020202020204" pitchFamily="34" charset="0"/>
                <a:cs typeface="Arial" panose="020B0604020202020204" pitchFamily="34" charset="0"/>
              </a:rPr>
              <a:t>- recognise and use symbols for pounds (£) and pence (p); combine amounts to make</a:t>
            </a:r>
          </a:p>
          <a:p>
            <a:r>
              <a:rPr lang="en-GB" sz="1500" dirty="0">
                <a:latin typeface="Arial" panose="020B0604020202020204" pitchFamily="34" charset="0"/>
                <a:cs typeface="Arial" panose="020B0604020202020204" pitchFamily="34" charset="0"/>
              </a:rPr>
              <a:t>a particular value</a:t>
            </a:r>
          </a:p>
          <a:p>
            <a:r>
              <a:rPr lang="en-GB" sz="1500" dirty="0">
                <a:latin typeface="Arial" panose="020B0604020202020204" pitchFamily="34" charset="0"/>
                <a:cs typeface="Arial" panose="020B0604020202020204" pitchFamily="34" charset="0"/>
              </a:rPr>
              <a:t>- find different combinations of coins that equal the same amounts of money</a:t>
            </a:r>
          </a:p>
          <a:p>
            <a:r>
              <a:rPr lang="en-GB" sz="1500" dirty="0">
                <a:latin typeface="Arial" panose="020B0604020202020204" pitchFamily="34" charset="0"/>
                <a:cs typeface="Arial" panose="020B0604020202020204" pitchFamily="34" charset="0"/>
              </a:rPr>
              <a:t>- solve simple problems in a practical context involving addition and subtraction of</a:t>
            </a:r>
          </a:p>
          <a:p>
            <a:r>
              <a:rPr lang="en-GB" sz="1500" dirty="0">
                <a:latin typeface="Arial" panose="020B0604020202020204" pitchFamily="34" charset="0"/>
                <a:cs typeface="Arial" panose="020B0604020202020204" pitchFamily="34" charset="0"/>
              </a:rPr>
              <a:t>money of the same unit, including giving change</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Fractions</a:t>
            </a:r>
          </a:p>
          <a:p>
            <a:r>
              <a:rPr lang="en-GB" sz="1500" dirty="0">
                <a:latin typeface="Arial" panose="020B0604020202020204" pitchFamily="34" charset="0"/>
                <a:cs typeface="Arial" panose="020B0604020202020204" pitchFamily="34" charset="0"/>
              </a:rPr>
              <a:t>- Recognise, find, name and write fractions, and of a length, shape, set of objects or quantity. 	</a:t>
            </a:r>
          </a:p>
          <a:p>
            <a:r>
              <a:rPr lang="en-GB" sz="1500" dirty="0">
                <a:latin typeface="Arial" panose="020B0604020202020204" pitchFamily="34" charset="0"/>
                <a:cs typeface="Arial" panose="020B0604020202020204" pitchFamily="34" charset="0"/>
              </a:rPr>
              <a:t>- Write simple fractions for example, ½ of 6 = 3 </a:t>
            </a:r>
          </a:p>
          <a:p>
            <a:r>
              <a:rPr lang="en-GB" sz="1500" dirty="0">
                <a:latin typeface="Arial" panose="020B0604020202020204" pitchFamily="34" charset="0"/>
                <a:cs typeface="Arial" panose="020B0604020202020204" pitchFamily="34" charset="0"/>
              </a:rPr>
              <a:t>- Recognise the equivalence of ½ and 2/4.</a:t>
            </a:r>
            <a:endParaRPr lang="en-GB" sz="1400" dirty="0"/>
          </a:p>
        </p:txBody>
      </p:sp>
    </p:spTree>
    <p:extLst>
      <p:ext uri="{BB962C8B-B14F-4D97-AF65-F5344CB8AC3E}">
        <p14:creationId xmlns:p14="http://schemas.microsoft.com/office/powerpoint/2010/main" val="149305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98" y="-3636"/>
            <a:ext cx="9145398" cy="68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398" y="332656"/>
            <a:ext cx="8677155" cy="10372070"/>
          </a:xfrm>
          <a:prstGeom prst="rect">
            <a:avLst/>
          </a:prstGeom>
        </p:spPr>
        <p:txBody>
          <a:bodyPr wrap="square">
            <a:spAutoFit/>
          </a:bodyPr>
          <a:lstStyle/>
          <a:p>
            <a:r>
              <a:rPr lang="en-GB" sz="2800" b="1" dirty="0">
                <a:latin typeface="XCCW Joined 1a" panose="03050602040000000000" pitchFamily="66" charset="0"/>
              </a:rPr>
              <a:t>Key Vocabulary – Maths</a:t>
            </a:r>
          </a:p>
          <a:p>
            <a:endParaRPr lang="en-GB" sz="2800" b="1" dirty="0">
              <a:latin typeface="XCCW Joined 1a" panose="03050602040000000000" pitchFamily="66" charset="0"/>
            </a:endParaRPr>
          </a:p>
          <a:p>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increase, together, and, more, sum, plus, add, total</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difference between, subtract, decrease, reduce, take from, fewer, take </a:t>
            </a:r>
          </a:p>
          <a:p>
            <a:r>
              <a:rPr lang="en-GB" sz="2000" dirty="0">
                <a:latin typeface="Arial" panose="020B0604020202020204" pitchFamily="34" charset="0"/>
                <a:cs typeface="Arial" panose="020B0604020202020204" pitchFamily="34" charset="0"/>
              </a:rPr>
              <a:t>         from, minus</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multiplied by, multiply, product, groups of, lots of, times table, times</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divided by, share, divisible by, share equally, divide, divide into, group</a:t>
            </a:r>
          </a:p>
          <a:p>
            <a:r>
              <a:rPr lang="en-GB" sz="2000" b="1" dirty="0">
                <a:latin typeface="Arial" panose="020B0604020202020204" pitchFamily="34" charset="0"/>
                <a:cs typeface="Arial" panose="020B0604020202020204" pitchFamily="34" charset="0"/>
              </a:rPr>
              <a:t>  </a:t>
            </a: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endParaRPr lang="en-GB" sz="2800" b="1" dirty="0">
              <a:latin typeface="XCCW Joined 1a" panose="03050602040000000000" pitchFamily="66" charset="0"/>
            </a:endParaRPr>
          </a:p>
          <a:p>
            <a:r>
              <a:rPr lang="en-GB" sz="4400" b="1" dirty="0">
                <a:latin typeface="Algerian" panose="04020705040A02060702" pitchFamily="82" charset="0"/>
              </a:rPr>
              <a:t>         </a:t>
            </a:r>
          </a:p>
          <a:p>
            <a:pPr marL="342900" indent="-342900">
              <a:buFont typeface="Wingdings" panose="05000000000000000000" pitchFamily="2" charset="2"/>
              <a:buChar char="v"/>
            </a:pPr>
            <a:endParaRPr lang="en-GB" sz="2000" dirty="0">
              <a:latin typeface="XCCW Joined 1a" panose="03050602040000000000" pitchFamily="66" charset="0"/>
            </a:endParaRPr>
          </a:p>
        </p:txBody>
      </p:sp>
      <p:sp>
        <p:nvSpPr>
          <p:cNvPr id="5" name="Plus Sign 4">
            <a:extLst>
              <a:ext uri="{FF2B5EF4-FFF2-40B4-BE49-F238E27FC236}">
                <a16:creationId xmlns="" xmlns:a16="http://schemas.microsoft.com/office/drawing/2014/main" id="{94E6C6CD-075E-4EF9-B205-A1D2D1608677}"/>
              </a:ext>
            </a:extLst>
          </p:cNvPr>
          <p:cNvSpPr/>
          <p:nvPr/>
        </p:nvSpPr>
        <p:spPr>
          <a:xfrm>
            <a:off x="2411760" y="4077072"/>
            <a:ext cx="45719" cy="4571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us Sign 7">
            <a:extLst>
              <a:ext uri="{FF2B5EF4-FFF2-40B4-BE49-F238E27FC236}">
                <a16:creationId xmlns="" xmlns:a16="http://schemas.microsoft.com/office/drawing/2014/main" id="{E3CB629E-B9ED-4E81-887D-A78FE56D6C06}"/>
              </a:ext>
            </a:extLst>
          </p:cNvPr>
          <p:cNvSpPr/>
          <p:nvPr/>
        </p:nvSpPr>
        <p:spPr>
          <a:xfrm>
            <a:off x="97014" y="1229424"/>
            <a:ext cx="360040"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inus Sign 8">
            <a:extLst>
              <a:ext uri="{FF2B5EF4-FFF2-40B4-BE49-F238E27FC236}">
                <a16:creationId xmlns="" xmlns:a16="http://schemas.microsoft.com/office/drawing/2014/main" id="{B13AAEC1-3964-4CE1-95D9-2368A4C9C172}"/>
              </a:ext>
            </a:extLst>
          </p:cNvPr>
          <p:cNvSpPr/>
          <p:nvPr/>
        </p:nvSpPr>
        <p:spPr>
          <a:xfrm flipV="1">
            <a:off x="153795" y="2013313"/>
            <a:ext cx="360040" cy="57606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 xmlns:a16="http://schemas.microsoft.com/office/drawing/2014/main" id="{FDF0E092-533C-4B65-BA4D-3DA38572F9AC}"/>
              </a:ext>
            </a:extLst>
          </p:cNvPr>
          <p:cNvSpPr/>
          <p:nvPr/>
        </p:nvSpPr>
        <p:spPr>
          <a:xfrm>
            <a:off x="138661" y="3296803"/>
            <a:ext cx="432048" cy="432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vision Sign 10">
            <a:extLst>
              <a:ext uri="{FF2B5EF4-FFF2-40B4-BE49-F238E27FC236}">
                <a16:creationId xmlns="" xmlns:a16="http://schemas.microsoft.com/office/drawing/2014/main" id="{ACA60404-CED6-4DC0-8E07-6563B5F70DD5}"/>
              </a:ext>
            </a:extLst>
          </p:cNvPr>
          <p:cNvSpPr/>
          <p:nvPr/>
        </p:nvSpPr>
        <p:spPr>
          <a:xfrm>
            <a:off x="153795" y="4270034"/>
            <a:ext cx="504056" cy="432048"/>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810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70" y="0"/>
            <a:ext cx="9168870" cy="6858000"/>
          </a:xfrm>
          <a:prstGeom prst="rect">
            <a:avLst/>
          </a:prstGeom>
        </p:spPr>
      </p:pic>
      <p:sp>
        <p:nvSpPr>
          <p:cNvPr id="3" name="Rectangle 2"/>
          <p:cNvSpPr/>
          <p:nvPr/>
        </p:nvSpPr>
        <p:spPr>
          <a:xfrm>
            <a:off x="251520" y="3861048"/>
            <a:ext cx="7416824"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GB" sz="1600" dirty="0" smtClean="0">
                <a:solidFill>
                  <a:srgbClr val="FF0000"/>
                </a:solidFill>
                <a:latin typeface="Arial" panose="020B0604020202020204" pitchFamily="34" charset="0"/>
                <a:cs typeface="Arial" panose="020B0604020202020204" pitchFamily="34" charset="0"/>
              </a:rPr>
              <a:t>To </a:t>
            </a:r>
            <a:r>
              <a:rPr lang="en-GB" sz="1600" dirty="0">
                <a:solidFill>
                  <a:srgbClr val="FF0000"/>
                </a:solidFill>
                <a:latin typeface="Arial" panose="020B0604020202020204" pitchFamily="34" charset="0"/>
                <a:cs typeface="Arial" panose="020B0604020202020204" pitchFamily="34" charset="0"/>
              </a:rPr>
              <a:t>retell the story of John the Baptist and the baptism of Jesus</a:t>
            </a:r>
          </a:p>
          <a:p>
            <a:pPr marL="285750" indent="-285750">
              <a:buFont typeface="Arial" panose="020B0604020202020204" pitchFamily="34" charset="0"/>
              <a:buChar char="•"/>
            </a:pPr>
            <a:r>
              <a:rPr lang="en-GB" sz="1600" dirty="0">
                <a:solidFill>
                  <a:srgbClr val="FF0000"/>
                </a:solidFill>
                <a:latin typeface="Arial" panose="020B0604020202020204" pitchFamily="34" charset="0"/>
                <a:cs typeface="Arial" panose="020B0604020202020204" pitchFamily="34" charset="0"/>
              </a:rPr>
              <a:t>Begin to recognise ‘parables’ as a literacy form in scripture with reference to the parable of the lost sheep (LK 15:4-7) and how Jesus uses them to teach people about God.</a:t>
            </a:r>
          </a:p>
          <a:p>
            <a:pPr marL="285750" indent="-285750">
              <a:buFont typeface="Arial" panose="020B0604020202020204" pitchFamily="34" charset="0"/>
              <a:buChar char="•"/>
            </a:pPr>
            <a:r>
              <a:rPr lang="en-GB" sz="1600" dirty="0">
                <a:solidFill>
                  <a:srgbClr val="FF0000"/>
                </a:solidFill>
                <a:latin typeface="Arial" panose="020B0604020202020204" pitchFamily="34" charset="0"/>
                <a:cs typeface="Arial" panose="020B0604020202020204" pitchFamily="34" charset="0"/>
              </a:rPr>
              <a:t>Recognise that everyone is tempted to make bad choices (sin), but that God loves and forgives all people</a:t>
            </a:r>
          </a:p>
          <a:p>
            <a:pPr marL="285750" indent="-285750">
              <a:buFont typeface="Arial" panose="020B0604020202020204" pitchFamily="34" charset="0"/>
              <a:buChar char="•"/>
            </a:pPr>
            <a:r>
              <a:rPr lang="en-GB" sz="1600" dirty="0">
                <a:solidFill>
                  <a:srgbClr val="FF0000"/>
                </a:solidFill>
                <a:latin typeface="Arial" panose="020B0604020202020204" pitchFamily="34" charset="0"/>
                <a:cs typeface="Arial" panose="020B0604020202020204" pitchFamily="34" charset="0"/>
              </a:rPr>
              <a:t>Begin to recognise that the miracles of Jesus are signs that He is the Son of God.</a:t>
            </a:r>
          </a:p>
          <a:p>
            <a:pPr marL="285750" indent="-285750">
              <a:buFont typeface="Arial" panose="020B0604020202020204" pitchFamily="34" charset="0"/>
              <a:buChar char="•"/>
            </a:pPr>
            <a:r>
              <a:rPr lang="en-GB" sz="1600" dirty="0">
                <a:solidFill>
                  <a:srgbClr val="FF0000"/>
                </a:solidFill>
                <a:latin typeface="Arial" panose="020B0604020202020204" pitchFamily="34" charset="0"/>
                <a:cs typeface="Arial" panose="020B0604020202020204" pitchFamily="34" charset="0"/>
              </a:rPr>
              <a:t>Correctly use religious words and phrases to recognise how Catholics say sorry to God in prayer and talk about why saying sorry to God and to others is important.</a:t>
            </a:r>
          </a:p>
        </p:txBody>
      </p:sp>
      <p:sp>
        <p:nvSpPr>
          <p:cNvPr id="4" name="Rectangle 3"/>
          <p:cNvSpPr/>
          <p:nvPr/>
        </p:nvSpPr>
        <p:spPr>
          <a:xfrm>
            <a:off x="3275856" y="-15687"/>
            <a:ext cx="1656184" cy="1015663"/>
          </a:xfrm>
          <a:prstGeom prst="rect">
            <a:avLst/>
          </a:prstGeom>
        </p:spPr>
        <p:txBody>
          <a:bodyPr wrap="square">
            <a:spAutoFit/>
          </a:bodyPr>
          <a:lstStyle/>
          <a:p>
            <a:pPr algn="ctr"/>
            <a:r>
              <a:rPr lang="en-GB" sz="6000" b="1" dirty="0">
                <a:solidFill>
                  <a:srgbClr val="FF0000"/>
                </a:solidFill>
                <a:latin typeface="Algerian" panose="04020705040A02060702" pitchFamily="82" charset="0"/>
              </a:rPr>
              <a:t>RE</a:t>
            </a:r>
            <a:endParaRPr lang="en-GB" sz="60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97264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6" y="32008"/>
            <a:ext cx="9144000" cy="6858000"/>
          </a:xfrm>
          <a:prstGeom prst="rect">
            <a:avLst/>
          </a:prstGeom>
        </p:spPr>
      </p:pic>
      <p:sp>
        <p:nvSpPr>
          <p:cNvPr id="5" name="Rectangle 4"/>
          <p:cNvSpPr/>
          <p:nvPr/>
        </p:nvSpPr>
        <p:spPr>
          <a:xfrm>
            <a:off x="2195736" y="5760"/>
            <a:ext cx="1152881" cy="1015663"/>
          </a:xfrm>
          <a:prstGeom prst="rect">
            <a:avLst/>
          </a:prstGeom>
        </p:spPr>
        <p:txBody>
          <a:bodyPr wrap="none">
            <a:spAutoFit/>
          </a:bodyPr>
          <a:lstStyle/>
          <a:p>
            <a:pPr algn="ctr"/>
            <a:r>
              <a:rPr lang="en-GB" sz="6000" b="1" dirty="0">
                <a:solidFill>
                  <a:srgbClr val="FF0000"/>
                </a:solidFill>
                <a:latin typeface="Algerian" panose="04020705040A02060702" pitchFamily="82" charset="0"/>
              </a:rPr>
              <a:t>RE</a:t>
            </a:r>
            <a:endParaRPr lang="en-GB" sz="6000" b="1" dirty="0">
              <a:solidFill>
                <a:srgbClr val="FF0000"/>
              </a:solidFill>
              <a:latin typeface="Algerian" panose="04020705040A02060702" pitchFamily="82" charset="0"/>
            </a:endParaRPr>
          </a:p>
        </p:txBody>
      </p:sp>
      <p:sp>
        <p:nvSpPr>
          <p:cNvPr id="6" name="Rectangle 5"/>
          <p:cNvSpPr/>
          <p:nvPr/>
        </p:nvSpPr>
        <p:spPr>
          <a:xfrm>
            <a:off x="6084168" y="116632"/>
            <a:ext cx="273630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GB" sz="1600" dirty="0" smtClean="0">
                <a:solidFill>
                  <a:srgbClr val="FF0000"/>
                </a:solidFill>
                <a:latin typeface="Arial" panose="020B0604020202020204" pitchFamily="34" charset="0"/>
                <a:cs typeface="Arial" panose="020B0604020202020204" pitchFamily="34" charset="0"/>
              </a:rPr>
              <a:t>Recognise</a:t>
            </a:r>
            <a:r>
              <a:rPr lang="en-GB" sz="1600" dirty="0">
                <a:solidFill>
                  <a:srgbClr val="FF0000"/>
                </a:solidFill>
                <a:latin typeface="Arial" panose="020B0604020202020204" pitchFamily="34" charset="0"/>
                <a:cs typeface="Arial" panose="020B0604020202020204" pitchFamily="34" charset="0"/>
              </a:rPr>
              <a:t> </a:t>
            </a:r>
            <a:r>
              <a:rPr lang="en-GB" sz="1600" dirty="0" smtClean="0">
                <a:solidFill>
                  <a:srgbClr val="FF0000"/>
                </a:solidFill>
                <a:latin typeface="Arial" panose="020B0604020202020204" pitchFamily="34" charset="0"/>
                <a:cs typeface="Arial" panose="020B0604020202020204" pitchFamily="34" charset="0"/>
              </a:rPr>
              <a:t>what </a:t>
            </a:r>
            <a:r>
              <a:rPr lang="en-GB" sz="1600" dirty="0">
                <a:solidFill>
                  <a:srgbClr val="FF0000"/>
                </a:solidFill>
                <a:latin typeface="Arial" panose="020B0604020202020204" pitchFamily="34" charset="0"/>
                <a:cs typeface="Arial" panose="020B0604020202020204" pitchFamily="34" charset="0"/>
              </a:rPr>
              <a:t>Jesus said on the cross about forgiveness and make simple connections with the belief that God always forgives us.</a:t>
            </a:r>
            <a:endParaRPr lang="en-GB" sz="16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419341" y="2252845"/>
            <a:ext cx="374441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GB" sz="1600" dirty="0">
                <a:solidFill>
                  <a:srgbClr val="FF0000"/>
                </a:solidFill>
                <a:latin typeface="Arial" panose="020B0604020202020204" pitchFamily="34" charset="0"/>
                <a:cs typeface="Arial" panose="020B0604020202020204" pitchFamily="34" charset="0"/>
              </a:rPr>
              <a:t>Recognise that Lent is a time for reconciliation and forgiveness.</a:t>
            </a:r>
            <a:endParaRPr lang="en-GB" sz="16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2592288" y="3717032"/>
            <a:ext cx="4572000" cy="175432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Correctly use religious words and phrases when describing in an age-appropriate way the Sacrament of Reconciliation, making simple connections between the sacrament and a belief in God’s forgiveness.</a:t>
            </a:r>
            <a:endParaRPr lang="en-GB"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79512" y="2250192"/>
            <a:ext cx="374441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Correctly use religious words and phrases to talk about the symbols of light and water in the Easter Vigil Mass.</a:t>
            </a:r>
            <a:endParaRPr lang="en-GB" dirty="0">
              <a:solidFill>
                <a:srgbClr val="FF0000"/>
              </a:solidFill>
            </a:endParaRPr>
          </a:p>
        </p:txBody>
      </p:sp>
    </p:spTree>
    <p:extLst>
      <p:ext uri="{BB962C8B-B14F-4D97-AF65-F5344CB8AC3E}">
        <p14:creationId xmlns:p14="http://schemas.microsoft.com/office/powerpoint/2010/main" val="2460667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1782</Words>
  <Application>Microsoft Office PowerPoint</Application>
  <PresentationFormat>On-screen Show (4:3)</PresentationFormat>
  <Paragraphs>247</Paragraphs>
  <Slides>22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22</vt:i4>
      </vt:variant>
    </vt:vector>
  </HeadingPairs>
  <TitlesOfParts>
    <vt:vector size="36" baseType="lpstr">
      <vt:lpstr>Adobe Ming Std L</vt:lpstr>
      <vt:lpstr>Algerian</vt:lpstr>
      <vt:lpstr>Arial</vt:lpstr>
      <vt:lpstr>Calibri</vt:lpstr>
      <vt:lpstr>Calibri Light</vt:lpstr>
      <vt:lpstr>Comic Sans MS</vt:lpstr>
      <vt:lpstr>Edwardian Script ITC</vt:lpstr>
      <vt:lpstr>Wingdings</vt:lpstr>
      <vt:lpstr>XCCW Joined 1a</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Holy Family Catholic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Murphy</dc:creator>
  <cp:lastModifiedBy>Debbie Powell</cp:lastModifiedBy>
  <cp:revision>122</cp:revision>
  <dcterms:created xsi:type="dcterms:W3CDTF">2015-11-25T16:10:01Z</dcterms:created>
  <dcterms:modified xsi:type="dcterms:W3CDTF">2026-01-08T16:36:11Z</dcterms:modified>
</cp:coreProperties>
</file>