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3" r:id="rId3"/>
    <p:sldId id="257" r:id="rId4"/>
    <p:sldId id="256" r:id="rId5"/>
    <p:sldId id="258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BD0CF4"/>
    <a:srgbClr val="398D3B"/>
    <a:srgbClr val="DD382B"/>
    <a:srgbClr val="A6312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4F14-6615-4C07-AC6A-777960C09E34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C04E-64EF-4FFC-8FE9-62EE5375B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550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4F14-6615-4C07-AC6A-777960C09E34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C04E-64EF-4FFC-8FE9-62EE5375B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92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4F14-6615-4C07-AC6A-777960C09E34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C04E-64EF-4FFC-8FE9-62EE5375B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785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4F14-6615-4C07-AC6A-777960C09E34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C04E-64EF-4FFC-8FE9-62EE5375B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134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4F14-6615-4C07-AC6A-777960C09E34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C04E-64EF-4FFC-8FE9-62EE5375B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347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4F14-6615-4C07-AC6A-777960C09E34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C04E-64EF-4FFC-8FE9-62EE5375B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463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4F14-6615-4C07-AC6A-777960C09E34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C04E-64EF-4FFC-8FE9-62EE5375B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330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4F14-6615-4C07-AC6A-777960C09E34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C04E-64EF-4FFC-8FE9-62EE5375B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790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4F14-6615-4C07-AC6A-777960C09E34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C04E-64EF-4FFC-8FE9-62EE5375B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150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4F14-6615-4C07-AC6A-777960C09E34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C04E-64EF-4FFC-8FE9-62EE5375B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994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4F14-6615-4C07-AC6A-777960C09E34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C04E-64EF-4FFC-8FE9-62EE5375B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517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04F14-6615-4C07-AC6A-777960C09E34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1C04E-64EF-4FFC-8FE9-62EE5375B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313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uthmiskin.com/en/parents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softschools.com/math/worksheets/subtraction_worksheets.jsp" TargetMode="External"/><Relationship Id="rId4" Type="http://schemas.openxmlformats.org/officeDocument/2006/relationships/hyperlink" Target="http://www.softschools.com/math/worksheets/addition_worksheets.j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9025" y="186813"/>
            <a:ext cx="744306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7200" b="1" cap="none" spc="0" dirty="0">
                <a:ln/>
                <a:solidFill>
                  <a:srgbClr val="990099"/>
                </a:solidFill>
                <a:effectLst/>
                <a:latin typeface="Gigi" panose="04040504061007020D02" pitchFamily="82" charset="0"/>
              </a:rPr>
              <a:t>Once upon a time. . 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9918" y="1391407"/>
            <a:ext cx="58409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990099"/>
                </a:solidFill>
                <a:latin typeface="HfW cursive" panose="00000500000000000000" pitchFamily="2" charset="0"/>
              </a:rPr>
              <a:t>This half term we are learning all about Traditional Tales. </a:t>
            </a:r>
          </a:p>
          <a:p>
            <a:endParaRPr lang="en-GB" sz="3200" dirty="0">
              <a:solidFill>
                <a:srgbClr val="990099"/>
              </a:solidFill>
              <a:latin typeface="HfW cursive" panose="00000500000000000000" pitchFamily="2" charset="0"/>
            </a:endParaRPr>
          </a:p>
        </p:txBody>
      </p:sp>
      <p:pic>
        <p:nvPicPr>
          <p:cNvPr id="1026" name="Picture 2" descr="http://ih1.redbubble.net/image.120536881.0720/sticker,375x360.u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87880">
            <a:off x="6436480" y="1338875"/>
            <a:ext cx="6615160" cy="6350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5846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5668" y="170417"/>
            <a:ext cx="6059949" cy="33104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84" y="114811"/>
            <a:ext cx="5346113" cy="6549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82811" y="365125"/>
            <a:ext cx="2084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AbcPhonicsOne" panose="00000400000000000000" pitchFamily="2" charset="0"/>
              </a:rPr>
              <a:t>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7222" y="888345"/>
            <a:ext cx="463482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AbcPhonicsOne" panose="00000400000000000000" pitchFamily="2" charset="0"/>
              </a:rPr>
              <a:t>Hear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Jesus enters Jerusalem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Jesus teaches in the temple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The widows mite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The Last Supper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The crucifixion and death of Jesus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The Angels message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b="1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AbcPhonicsOne" panose="00000400000000000000" pitchFamily="2" charset="0"/>
              </a:rPr>
              <a:t>Believe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Ash Wednesday marks the start of Lent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People laid down their cloaks and waved palms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Palm Sunday is celebrated around the world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Lent is a special time for praying, fasting and helping others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Jesus lived and grew up in a Jewish religious community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Jesus died and rose again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84313" y="381575"/>
            <a:ext cx="501914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AbcPhonicsOne" panose="00000400000000000000" pitchFamily="2" charset="0"/>
              </a:rPr>
              <a:t>Live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Fasting, sharing and praying in Lent helps us to prepare for Easter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On Good Friday we remember Jesus dying on the cross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We should share the truth that Jesus rose from the dead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b="1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endParaRPr lang="en-GB" b="1" dirty="0">
              <a:solidFill>
                <a:schemeClr val="bg1"/>
              </a:solidFill>
              <a:latin typeface="AbcPhonicsOne" panose="00000400000000000000" pitchFamily="2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31221" y="3675540"/>
            <a:ext cx="5145470" cy="270685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722076" y="4011827"/>
            <a:ext cx="472028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AbcPhonicsOne" panose="00000400000000000000" pitchFamily="2" charset="0"/>
              </a:rPr>
              <a:t>Celebrate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We have a cross of ashes placed on our forehead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HfW cursive" panose="00000500000000000000" pitchFamily="2" charset="0"/>
              </a:rPr>
              <a:t>During Lent we pray and fast and give to those in need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  <a:latin typeface="HfW cursive" panose="00000500000000000000" pitchFamily="2" charset="0"/>
              </a:rPr>
              <a:t>By reflecting on images and what we have heard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b="1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b="1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076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6196" y="326571"/>
            <a:ext cx="5760073" cy="277082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6195" y="3261048"/>
            <a:ext cx="5760073" cy="3048264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66911" y="326571"/>
            <a:ext cx="5646234" cy="5958813"/>
          </a:xfrm>
          <a:prstGeom prst="roundRect">
            <a:avLst/>
          </a:prstGeom>
          <a:solidFill>
            <a:srgbClr val="A631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/>
          </a:p>
        </p:txBody>
      </p:sp>
      <p:sp>
        <p:nvSpPr>
          <p:cNvPr id="5" name="5-Point Star 4"/>
          <p:cNvSpPr/>
          <p:nvPr/>
        </p:nvSpPr>
        <p:spPr>
          <a:xfrm>
            <a:off x="9266478" y="3576679"/>
            <a:ext cx="3168352" cy="3168352"/>
          </a:xfrm>
          <a:prstGeom prst="star5">
            <a:avLst>
              <a:gd name="adj" fmla="val 32417"/>
              <a:gd name="hf" fmla="val 105146"/>
              <a:gd name="vf" fmla="val 110557"/>
            </a:avLst>
          </a:prstGeom>
          <a:solidFill>
            <a:srgbClr val="F5D203"/>
          </a:solidFill>
          <a:ln w="12700" cap="flat" cmpd="sng" algn="ctr">
            <a:solidFill>
              <a:srgbClr val="F5D20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69122" y="4294662"/>
            <a:ext cx="2584928" cy="7681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543587" y="5016137"/>
            <a:ext cx="234387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400" dirty="0">
                <a:solidFill>
                  <a:srgbClr val="002060"/>
                </a:solidFill>
                <a:latin typeface="HfW cursive" panose="00000500000000000000" pitchFamily="2" charset="0"/>
              </a:rPr>
              <a:t>Looking at different traditional tales.</a:t>
            </a:r>
          </a:p>
          <a:p>
            <a:endParaRPr lang="en-GB" dirty="0">
              <a:solidFill>
                <a:srgbClr val="002060"/>
              </a:solidFill>
              <a:latin typeface="HfW cursive" panose="000005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77078" y="1093531"/>
            <a:ext cx="4385388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AbcPhonicsOne" panose="00000400000000000000" pitchFamily="2" charset="0"/>
              </a:rPr>
              <a:t>Writing</a:t>
            </a:r>
          </a:p>
          <a:p>
            <a:endParaRPr lang="en-GB" sz="2000" b="1" dirty="0">
              <a:solidFill>
                <a:schemeClr val="bg1"/>
              </a:solidFill>
              <a:latin typeface="AbcPhonicsOne" panose="00000400000000000000" pitchFamily="2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bg1"/>
                </a:solidFill>
                <a:latin typeface="HfW cursive" panose="00000500000000000000" pitchFamily="2" charset="0"/>
              </a:rPr>
              <a:t>We will be using The Jolly Postman as a basis for our writing.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bg1"/>
                </a:solidFill>
                <a:latin typeface="HfW cursive" panose="00000500000000000000" pitchFamily="2" charset="0"/>
              </a:rPr>
              <a:t> We will be responding back to some of the different letters that were received through the story.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bg1"/>
                </a:solidFill>
                <a:latin typeface="HfW cursive" panose="00000500000000000000" pitchFamily="2" charset="0"/>
              </a:rPr>
              <a:t>We will be using descriptive language to describe places and characters.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bg1"/>
                </a:solidFill>
                <a:latin typeface="HfW cursive" panose="00000500000000000000" pitchFamily="2" charset="0"/>
              </a:rPr>
              <a:t>We will be using story language like ‘next, after, later’ to help the writing to flow.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98527" y="732018"/>
            <a:ext cx="403244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bcPhonicsOne" panose="00000400000000000000" pitchFamily="2" charset="0"/>
              </a:rPr>
              <a:t>Speaking and Listening</a:t>
            </a:r>
          </a:p>
          <a:p>
            <a:endParaRPr lang="en-GB" dirty="0">
              <a:solidFill>
                <a:schemeClr val="bg1"/>
              </a:solidFill>
              <a:latin typeface="AbcPhonicsOne" panose="000004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  <a:latin typeface="HfW cursive" panose="00000500000000000000" pitchFamily="2" charset="0"/>
              </a:rPr>
              <a:t>We will retelling traditional stories</a:t>
            </a:r>
            <a:endParaRPr lang="en-GB" sz="2000" dirty="0">
              <a:solidFill>
                <a:schemeClr val="bg1"/>
              </a:solidFill>
              <a:latin typeface="AbcPhonicsOne" panose="00000400000000000000" pitchFamily="2" charset="0"/>
            </a:endParaRPr>
          </a:p>
        </p:txBody>
      </p:sp>
      <p:sp>
        <p:nvSpPr>
          <p:cNvPr id="14" name="Text Placeholder 4"/>
          <p:cNvSpPr txBox="1">
            <a:spLocks/>
          </p:cNvSpPr>
          <p:nvPr/>
        </p:nvSpPr>
        <p:spPr>
          <a:xfrm>
            <a:off x="6320503" y="3767076"/>
            <a:ext cx="3566160" cy="25202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  <a:latin typeface="AbcPhonicsOne" panose="00000400000000000000" pitchFamily="2" charset="0"/>
              </a:rPr>
              <a:t>Reading and Phonics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/>
                </a:solidFill>
                <a:latin typeface="HfW cursive" panose="00000500000000000000" pitchFamily="2" charset="0"/>
              </a:rPr>
              <a:t>We will be reading various traditional tales.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/>
                </a:solidFill>
                <a:latin typeface="HfW cursive" panose="00000500000000000000" pitchFamily="2" charset="0"/>
              </a:rPr>
              <a:t>We will be practicing pseudo words.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845285" y="5518861"/>
            <a:ext cx="1908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400" dirty="0">
                <a:latin typeface="HfW cursive" panose="00000500000000000000" pitchFamily="2" charset="0"/>
              </a:rPr>
              <a:t>Practising sounding out when reading and spelling.</a:t>
            </a:r>
          </a:p>
        </p:txBody>
      </p:sp>
    </p:spTree>
    <p:extLst>
      <p:ext uri="{BB962C8B-B14F-4D97-AF65-F5344CB8AC3E}">
        <p14:creationId xmlns:p14="http://schemas.microsoft.com/office/powerpoint/2010/main" val="1432765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5935909" y="3461706"/>
            <a:ext cx="5162746" cy="304323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5-Point Star 4"/>
          <p:cNvSpPr/>
          <p:nvPr/>
        </p:nvSpPr>
        <p:spPr>
          <a:xfrm>
            <a:off x="9013644" y="3682348"/>
            <a:ext cx="3168352" cy="3168352"/>
          </a:xfrm>
          <a:prstGeom prst="star5">
            <a:avLst>
              <a:gd name="adj" fmla="val 32417"/>
              <a:gd name="hf" fmla="val 105146"/>
              <a:gd name="vf" fmla="val 110557"/>
            </a:avLst>
          </a:prstGeom>
          <a:solidFill>
            <a:srgbClr val="F5D203"/>
          </a:solidFill>
          <a:ln w="12700" cap="flat" cmpd="sng" algn="ctr">
            <a:solidFill>
              <a:srgbClr val="F5D20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1342" y="4349837"/>
            <a:ext cx="2584928" cy="7681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368749" y="5013185"/>
            <a:ext cx="2343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60"/>
                </a:solidFill>
                <a:latin typeface="HfW cursive" panose="00000500000000000000" pitchFamily="2" charset="0"/>
              </a:rPr>
              <a:t>Talking about left and right.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rgbClr val="002060"/>
              </a:solidFill>
              <a:latin typeface="HfW cursive" panose="000005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3276" y="363068"/>
            <a:ext cx="5181362" cy="3037788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335360" y="348882"/>
            <a:ext cx="5421628" cy="611723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67408" y="553185"/>
            <a:ext cx="4366176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AbcPhonicsOne" panose="00000400000000000000" pitchFamily="2" charset="0"/>
              </a:rPr>
              <a:t>Maths -  Number</a:t>
            </a:r>
          </a:p>
          <a:p>
            <a:endParaRPr lang="en-GB" b="1" dirty="0">
              <a:solidFill>
                <a:schemeClr val="bg1"/>
              </a:solidFill>
              <a:latin typeface="AbcPhonicsOne" panose="000004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bg1"/>
                </a:solidFill>
                <a:latin typeface="HfW cursive" panose="00000500000000000000" pitchFamily="2" charset="0"/>
              </a:rPr>
              <a:t>We will be looking at addition and subtraction.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bg1"/>
                </a:solidFill>
                <a:latin typeface="HfW cursive" panose="00000500000000000000" pitchFamily="2" charset="0"/>
              </a:rPr>
              <a:t>We will begin to explore number bonds to 20.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bg1"/>
                </a:solidFill>
                <a:latin typeface="HfW cursive" panose="00000500000000000000" pitchFamily="2" charset="0"/>
              </a:rPr>
              <a:t>We will look at doubles and near doubles.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bg1"/>
                </a:solidFill>
                <a:latin typeface="HfW cursive" panose="00000500000000000000" pitchFamily="2" charset="0"/>
              </a:rPr>
              <a:t>We will be working out missing number problems.</a:t>
            </a:r>
          </a:p>
          <a:p>
            <a:endParaRPr lang="en-GB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bg1"/>
                </a:solidFill>
                <a:latin typeface="HfW cursive" panose="00000500000000000000" pitchFamily="2" charset="0"/>
              </a:rPr>
              <a:t>We will start to look at number to 50, their place on a number line and how they are made up.</a:t>
            </a:r>
          </a:p>
          <a:p>
            <a:endParaRPr lang="en-GB" sz="1600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1600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endParaRPr lang="en-GB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53637" y="616556"/>
            <a:ext cx="4600169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bcPhonicsOne" panose="00000400000000000000" pitchFamily="2" charset="0"/>
              </a:rPr>
              <a:t>Topic Maths</a:t>
            </a:r>
          </a:p>
          <a:p>
            <a:endParaRPr lang="en-GB" dirty="0">
              <a:solidFill>
                <a:schemeClr val="bg1"/>
              </a:solidFill>
              <a:latin typeface="AbcPhonicsOne" panose="000004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  <a:latin typeface="HfW cursive" panose="00000500000000000000" pitchFamily="2" charset="0"/>
              </a:rPr>
              <a:t>We will be using directional language to find our way around maps of Far </a:t>
            </a:r>
            <a:r>
              <a:rPr lang="en-GB" sz="2000" dirty="0" err="1">
                <a:solidFill>
                  <a:schemeClr val="bg1"/>
                </a:solidFill>
                <a:latin typeface="HfW cursive" panose="00000500000000000000" pitchFamily="2" charset="0"/>
              </a:rPr>
              <a:t>Far</a:t>
            </a:r>
            <a:r>
              <a:rPr lang="en-GB" sz="2000" dirty="0">
                <a:solidFill>
                  <a:schemeClr val="bg1"/>
                </a:solidFill>
                <a:latin typeface="HfW cursive" panose="00000500000000000000" pitchFamily="2" charset="0"/>
              </a:rPr>
              <a:t> Away, Jack’s farm and the Giant’s castle.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chemeClr val="bg1"/>
              </a:solidFill>
              <a:latin typeface="AbcPhonicsOne" panose="00000400000000000000" pitchFamily="2" charset="0"/>
            </a:endParaRPr>
          </a:p>
          <a:p>
            <a:endParaRPr lang="en-GB" dirty="0">
              <a:solidFill>
                <a:schemeClr val="bg1"/>
              </a:solidFill>
              <a:latin typeface="AbcPhonicsOne" panose="00000400000000000000" pitchFamily="2" charset="0"/>
            </a:endParaRPr>
          </a:p>
        </p:txBody>
      </p:sp>
      <p:sp>
        <p:nvSpPr>
          <p:cNvPr id="13" name="Text Placeholder 4"/>
          <p:cNvSpPr txBox="1">
            <a:spLocks/>
          </p:cNvSpPr>
          <p:nvPr/>
        </p:nvSpPr>
        <p:spPr>
          <a:xfrm>
            <a:off x="6112093" y="3785234"/>
            <a:ext cx="4512314" cy="27805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  <a:latin typeface="AbcPhonicsOne" panose="00000400000000000000" pitchFamily="2" charset="0"/>
              </a:rPr>
              <a:t>Shape, Space and Measures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  <a:latin typeface="HfW cursive" panose="00000500000000000000" pitchFamily="2" charset="0"/>
              </a:rPr>
              <a:t>We will be looking at length and height.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  <a:latin typeface="HfW cursive" panose="00000500000000000000" pitchFamily="2" charset="0"/>
              </a:rPr>
              <a:t>We will also be looking</a:t>
            </a:r>
          </a:p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  <a:latin typeface="HfW cursive" panose="00000500000000000000" pitchFamily="2" charset="0"/>
              </a:rPr>
              <a:t>   at mass and volume.</a:t>
            </a:r>
            <a:endParaRPr lang="en-GB" sz="1800" dirty="0">
              <a:solidFill>
                <a:schemeClr val="bg1"/>
              </a:solidFill>
              <a:latin typeface="AbcPhonicsOne" panose="00000400000000000000" pitchFamily="2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521504" y="5655412"/>
            <a:ext cx="22201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600" dirty="0">
                <a:latin typeface="HfW cursive" panose="00000500000000000000" pitchFamily="2" charset="0"/>
              </a:rPr>
              <a:t>Knowing number facts for all numbers up to 10.</a:t>
            </a:r>
          </a:p>
        </p:txBody>
      </p:sp>
    </p:spTree>
    <p:extLst>
      <p:ext uri="{BB962C8B-B14F-4D97-AF65-F5344CB8AC3E}">
        <p14:creationId xmlns:p14="http://schemas.microsoft.com/office/powerpoint/2010/main" val="3181121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8702" y="3748216"/>
            <a:ext cx="5143702" cy="2705120"/>
          </a:xfrm>
          <a:prstGeom prst="rect">
            <a:avLst/>
          </a:prstGeom>
        </p:spPr>
      </p:pic>
      <p:sp>
        <p:nvSpPr>
          <p:cNvPr id="5" name="5-Point Star 4"/>
          <p:cNvSpPr/>
          <p:nvPr/>
        </p:nvSpPr>
        <p:spPr>
          <a:xfrm>
            <a:off x="9013644" y="3682348"/>
            <a:ext cx="3168352" cy="3168352"/>
          </a:xfrm>
          <a:prstGeom prst="star5">
            <a:avLst>
              <a:gd name="adj" fmla="val 32417"/>
              <a:gd name="hf" fmla="val 105146"/>
              <a:gd name="vf" fmla="val 110557"/>
            </a:avLst>
          </a:prstGeom>
          <a:solidFill>
            <a:srgbClr val="F5D203"/>
          </a:solidFill>
          <a:ln w="12700" cap="flat" cmpd="sng" algn="ctr">
            <a:solidFill>
              <a:srgbClr val="F5D20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1342" y="4349837"/>
            <a:ext cx="2584928" cy="7681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368749" y="5013185"/>
            <a:ext cx="2343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60"/>
                </a:solidFill>
                <a:latin typeface="HfW cursive" panose="00000500000000000000" pitchFamily="2" charset="0"/>
              </a:rPr>
              <a:t>Talking about Lent.</a:t>
            </a:r>
          </a:p>
        </p:txBody>
      </p:sp>
      <p:sp>
        <p:nvSpPr>
          <p:cNvPr id="10" name="Text Placeholder 4"/>
          <p:cNvSpPr txBox="1">
            <a:spLocks/>
          </p:cNvSpPr>
          <p:nvPr/>
        </p:nvSpPr>
        <p:spPr>
          <a:xfrm>
            <a:off x="5764039" y="3952943"/>
            <a:ext cx="4062763" cy="24829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AbcPhonicsOne" panose="00000400000000000000" pitchFamily="2" charset="0"/>
              </a:rPr>
              <a:t>Computing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bg1"/>
                </a:solidFill>
                <a:latin typeface="HfW cursive" panose="00000500000000000000" pitchFamily="2" charset="0"/>
              </a:rPr>
              <a:t>Espresso Coding.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800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44414" y="402623"/>
            <a:ext cx="5328021" cy="6050713"/>
          </a:xfrm>
          <a:prstGeom prst="roundRect">
            <a:avLst/>
          </a:prstGeom>
          <a:solidFill>
            <a:srgbClr val="398D3B"/>
          </a:solidFill>
          <a:ln>
            <a:solidFill>
              <a:srgbClr val="398D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11762" y="965431"/>
            <a:ext cx="4310743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AbcPhonicsOne" panose="00000400000000000000" pitchFamily="2" charset="0"/>
              </a:rPr>
              <a:t>Science</a:t>
            </a:r>
          </a:p>
          <a:p>
            <a:endParaRPr lang="en-GB" b="1" dirty="0">
              <a:solidFill>
                <a:schemeClr val="bg1"/>
              </a:solidFill>
              <a:latin typeface="AbcPhonicsOne" panose="000004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bg1"/>
                </a:solidFill>
                <a:latin typeface="HfW cursive" panose="00000500000000000000" pitchFamily="2" charset="0"/>
              </a:rPr>
              <a:t>We will be looking at the weather and recording it.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  <a:latin typeface="HfW cursive" panose="00000500000000000000" pitchFamily="2" charset="0"/>
              </a:rPr>
              <a:t>We will be looking at seasonal change as we move into Spring.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  <a:latin typeface="HfW cursive" panose="00000500000000000000" pitchFamily="2" charset="0"/>
              </a:rPr>
              <a:t>We will be identifying and classifying different animals.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  <a:latin typeface="HfW cursive" panose="00000500000000000000" pitchFamily="2" charset="0"/>
              </a:rPr>
              <a:t>We will be considering the different features that </a:t>
            </a:r>
            <a:r>
              <a:rPr lang="en-GB" sz="2000" dirty="0" err="1">
                <a:solidFill>
                  <a:schemeClr val="bg1"/>
                </a:solidFill>
                <a:latin typeface="HfW cursive" panose="00000500000000000000" pitchFamily="2" charset="0"/>
              </a:rPr>
              <a:t>aanimals</a:t>
            </a:r>
            <a:r>
              <a:rPr lang="en-GB" sz="2000" dirty="0">
                <a:solidFill>
                  <a:schemeClr val="bg1"/>
                </a:solidFill>
                <a:latin typeface="HfW cursive" panose="00000500000000000000" pitchFamily="2" charset="0"/>
              </a:rPr>
              <a:t> have that help us classify them.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20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529895" y="5658489"/>
            <a:ext cx="22798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latin typeface="HfW cursive" panose="00000500000000000000" pitchFamily="2" charset="0"/>
              </a:rPr>
              <a:t>Observing plants in the garden.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46933" y="373868"/>
            <a:ext cx="6062805" cy="33084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139783" y="736819"/>
            <a:ext cx="5326113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bcPhonicsOne" panose="00000400000000000000" pitchFamily="2" charset="0"/>
              </a:rPr>
              <a:t>Music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  <a:latin typeface="HfW cursive" panose="00000500000000000000" pitchFamily="2" charset="0"/>
              </a:rPr>
              <a:t>We will be</a:t>
            </a:r>
            <a:r>
              <a:rPr lang="en-GB" dirty="0"/>
              <a:t> </a:t>
            </a:r>
            <a:r>
              <a:rPr lang="en-GB" dirty="0">
                <a:solidFill>
                  <a:schemeClr val="bg1"/>
                </a:solidFill>
                <a:latin typeface="HfW cursive" panose="00000500000000000000" pitchFamily="2" charset="0"/>
              </a:rPr>
              <a:t>listening to different styles of music including: Latin </a:t>
            </a:r>
            <a:r>
              <a:rPr lang="en-GB" dirty="0" err="1">
                <a:solidFill>
                  <a:schemeClr val="bg1"/>
                </a:solidFill>
                <a:latin typeface="HfW cursive" panose="00000500000000000000" pitchFamily="2" charset="0"/>
              </a:rPr>
              <a:t>Bossa</a:t>
            </a:r>
            <a:r>
              <a:rPr lang="en-GB" dirty="0">
                <a:solidFill>
                  <a:schemeClr val="bg1"/>
                </a:solidFill>
                <a:latin typeface="HfW cursive" panose="00000500000000000000" pitchFamily="2" charset="0"/>
              </a:rPr>
              <a:t> Nova, film music, big band jazz and Latin fusion.</a:t>
            </a:r>
            <a:r>
              <a:rPr lang="en-US" dirty="0">
                <a:solidFill>
                  <a:schemeClr val="bg1"/>
                </a:solidFill>
                <a:latin typeface="HfW cursive" panose="00000500000000000000" pitchFamily="2" charset="0"/>
              </a:rPr>
              <a:t> </a:t>
            </a:r>
          </a:p>
          <a:p>
            <a:endParaRPr lang="en-GB" b="1" dirty="0">
              <a:solidFill>
                <a:schemeClr val="bg1"/>
              </a:solidFill>
              <a:latin typeface="AbcPhonicsOne" panose="00000400000000000000" pitchFamily="2" charset="0"/>
            </a:endParaRPr>
          </a:p>
          <a:p>
            <a:endParaRPr lang="en-GB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817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http://ih1.redbubble.net/image.120536881.0720/sticker,375x360.u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87880">
            <a:off x="622927" y="-382045"/>
            <a:ext cx="4579361" cy="4396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ounded Rectangle 15"/>
          <p:cNvSpPr/>
          <p:nvPr/>
        </p:nvSpPr>
        <p:spPr>
          <a:xfrm>
            <a:off x="6123187" y="3393413"/>
            <a:ext cx="5646234" cy="2681010"/>
          </a:xfrm>
          <a:prstGeom prst="roundRect">
            <a:avLst/>
          </a:prstGeom>
          <a:solidFill>
            <a:srgbClr val="DD38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/>
          </a:p>
        </p:txBody>
      </p:sp>
      <p:sp>
        <p:nvSpPr>
          <p:cNvPr id="15" name="Rounded Rectangle 14"/>
          <p:cNvSpPr/>
          <p:nvPr/>
        </p:nvSpPr>
        <p:spPr>
          <a:xfrm>
            <a:off x="6066390" y="350500"/>
            <a:ext cx="5646234" cy="2681010"/>
          </a:xfrm>
          <a:prstGeom prst="roundRect">
            <a:avLst/>
          </a:prstGeom>
          <a:solidFill>
            <a:srgbClr val="DD38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/>
          </a:p>
        </p:txBody>
      </p:sp>
      <p:sp>
        <p:nvSpPr>
          <p:cNvPr id="5" name="5-Point Star 4"/>
          <p:cNvSpPr/>
          <p:nvPr/>
        </p:nvSpPr>
        <p:spPr>
          <a:xfrm>
            <a:off x="9013644" y="3682348"/>
            <a:ext cx="3168352" cy="3168352"/>
          </a:xfrm>
          <a:prstGeom prst="star5">
            <a:avLst>
              <a:gd name="adj" fmla="val 32417"/>
              <a:gd name="hf" fmla="val 105146"/>
              <a:gd name="vf" fmla="val 110557"/>
            </a:avLst>
          </a:prstGeom>
          <a:solidFill>
            <a:srgbClr val="F5D203"/>
          </a:solidFill>
          <a:ln w="12700" cap="flat" cmpd="sng" algn="ctr">
            <a:solidFill>
              <a:srgbClr val="F5D20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1342" y="4349837"/>
            <a:ext cx="2584928" cy="7681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368749" y="5013185"/>
            <a:ext cx="26363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60"/>
                </a:solidFill>
                <a:latin typeface="HfW cursive" panose="00000500000000000000" pitchFamily="2" charset="0"/>
              </a:rPr>
              <a:t>Talking about following directions.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44527" y="605018"/>
            <a:ext cx="4619884" cy="2403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AbcPhonicsOne" panose="00000400000000000000" pitchFamily="2" charset="0"/>
              </a:rPr>
              <a:t>PE</a:t>
            </a:r>
            <a:endParaRPr lang="en-GB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1600" dirty="0">
                <a:solidFill>
                  <a:schemeClr val="bg1"/>
                </a:solidFill>
                <a:latin typeface="HfW cursive" panose="00000500000000000000" pitchFamily="2" charset="0"/>
              </a:rPr>
              <a:t>We will be</a:t>
            </a:r>
            <a:r>
              <a:rPr lang="en-GB" dirty="0"/>
              <a:t> </a:t>
            </a:r>
            <a:r>
              <a:rPr lang="en-GB" dirty="0">
                <a:solidFill>
                  <a:schemeClr val="bg1"/>
                </a:solidFill>
                <a:latin typeface="HfW cursive" panose="00000500000000000000" pitchFamily="2" charset="0"/>
              </a:rPr>
              <a:t>continuing to focus on developing our core skills of agility, balance and co-ordination. They will also learn some co-operation to develop their team work and ability to work in a group.</a:t>
            </a:r>
          </a:p>
        </p:txBody>
      </p:sp>
      <p:sp>
        <p:nvSpPr>
          <p:cNvPr id="14" name="Text Placeholder 4"/>
          <p:cNvSpPr txBox="1">
            <a:spLocks/>
          </p:cNvSpPr>
          <p:nvPr/>
        </p:nvSpPr>
        <p:spPr>
          <a:xfrm>
            <a:off x="6320503" y="3767076"/>
            <a:ext cx="2628264" cy="25202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  <a:latin typeface="AbcPhonicsOne" panose="00000400000000000000" pitchFamily="2" charset="0"/>
              </a:rPr>
              <a:t>DT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/>
                </a:solidFill>
                <a:latin typeface="HfW cursive" panose="00000500000000000000" pitchFamily="2" charset="0"/>
              </a:rPr>
              <a:t>We will be designing, making and evaluating moving pictures.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20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41227" y="3393413"/>
            <a:ext cx="5646234" cy="2771192"/>
          </a:xfrm>
          <a:prstGeom prst="roundRect">
            <a:avLst/>
          </a:prstGeom>
          <a:solidFill>
            <a:srgbClr val="DD38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326572" y="3602339"/>
            <a:ext cx="529869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AbcPhonicsOne" panose="00000400000000000000" pitchFamily="2" charset="0"/>
              </a:rPr>
              <a:t>Geography</a:t>
            </a:r>
          </a:p>
          <a:p>
            <a:endParaRPr lang="en-GB" b="1" dirty="0">
              <a:solidFill>
                <a:schemeClr val="bg1"/>
              </a:solidFill>
              <a:latin typeface="AbcPhonicsOne" panose="000004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  <a:latin typeface="HfW cursive" panose="00000500000000000000" pitchFamily="2" charset="0"/>
              </a:rPr>
              <a:t>We will be learning about directional and locational language.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  <a:latin typeface="HfW cursive" panose="00000500000000000000" pitchFamily="2" charset="0"/>
              </a:rPr>
              <a:t>We will be looking at points of the compass.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  <a:latin typeface="HfW cursive" panose="00000500000000000000" pitchFamily="2" charset="0"/>
              </a:rPr>
              <a:t>We will be developing our map skills.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566065" y="5814441"/>
            <a:ext cx="21180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latin typeface="HfW cursive" panose="00000500000000000000" pitchFamily="2" charset="0"/>
              </a:rPr>
              <a:t>Look at different book covers.</a:t>
            </a:r>
          </a:p>
        </p:txBody>
      </p:sp>
    </p:spTree>
    <p:extLst>
      <p:ext uri="{BB962C8B-B14F-4D97-AF65-F5344CB8AC3E}">
        <p14:creationId xmlns:p14="http://schemas.microsoft.com/office/powerpoint/2010/main" val="2388818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5935909" y="3461706"/>
            <a:ext cx="5162746" cy="304323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5-Point Star 4"/>
          <p:cNvSpPr/>
          <p:nvPr/>
        </p:nvSpPr>
        <p:spPr>
          <a:xfrm>
            <a:off x="9013644" y="3682348"/>
            <a:ext cx="3168352" cy="3168352"/>
          </a:xfrm>
          <a:prstGeom prst="star5">
            <a:avLst>
              <a:gd name="adj" fmla="val 32417"/>
              <a:gd name="hf" fmla="val 105146"/>
              <a:gd name="vf" fmla="val 110557"/>
            </a:avLst>
          </a:prstGeom>
          <a:solidFill>
            <a:srgbClr val="F5D203"/>
          </a:solidFill>
          <a:ln w="12700" cap="flat" cmpd="sng" algn="ctr">
            <a:solidFill>
              <a:srgbClr val="F5D20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3276" y="363068"/>
            <a:ext cx="5181362" cy="3037788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335360" y="348882"/>
            <a:ext cx="5421628" cy="615606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174509" y="3627233"/>
            <a:ext cx="316267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AbcPhonicsOne" panose="00000400000000000000" pitchFamily="2" charset="0"/>
              </a:rPr>
              <a:t>Dates for the Diary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1600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endParaRPr lang="en-GB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endParaRPr lang="en-GB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53637" y="616556"/>
            <a:ext cx="460016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bcPhonicsOne" panose="00000400000000000000" pitchFamily="2" charset="0"/>
              </a:rPr>
              <a:t>Useful Websites</a:t>
            </a:r>
            <a:endParaRPr lang="en-GB" sz="1400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r>
              <a:rPr lang="en-GB" dirty="0">
                <a:solidFill>
                  <a:schemeClr val="bg1"/>
                </a:solidFill>
                <a:latin typeface="AbcPhonicsOne" panose="00000400000000000000" pitchFamily="2" charset="0"/>
              </a:rPr>
              <a:t> </a:t>
            </a:r>
            <a:r>
              <a:rPr lang="en-GB" dirty="0">
                <a:solidFill>
                  <a:schemeClr val="bg1"/>
                </a:solidFill>
                <a:latin typeface="AbcPhonicsOne" panose="00000400000000000000" pitchFamily="2" charset="0"/>
                <a:hlinkClick r:id="rId3"/>
              </a:rPr>
              <a:t>http://www.ruthmiskin.com/en/parents/</a:t>
            </a:r>
            <a:r>
              <a:rPr lang="en-GB" dirty="0">
                <a:solidFill>
                  <a:schemeClr val="bg1"/>
                </a:solidFill>
                <a:latin typeface="AbcPhonicsOne" panose="00000400000000000000" pitchFamily="2" charset="0"/>
              </a:rPr>
              <a:t> </a:t>
            </a:r>
          </a:p>
          <a:p>
            <a:endParaRPr lang="en-GB" dirty="0">
              <a:solidFill>
                <a:schemeClr val="bg1"/>
              </a:solidFill>
              <a:latin typeface="AbcPhonicsOne" panose="00000400000000000000" pitchFamily="2" charset="0"/>
              <a:hlinkClick r:id="rId4"/>
            </a:endParaRPr>
          </a:p>
          <a:p>
            <a:r>
              <a:rPr lang="en-GB" dirty="0">
                <a:solidFill>
                  <a:schemeClr val="bg1"/>
                </a:solidFill>
                <a:latin typeface="AbcPhonicsOne" panose="00000400000000000000" pitchFamily="2" charset="0"/>
                <a:hlinkClick r:id="rId4"/>
              </a:rPr>
              <a:t>http://www.softschools.com/math/worksheets/addition_worksheets.jsp</a:t>
            </a:r>
            <a:r>
              <a:rPr lang="en-GB" dirty="0">
                <a:solidFill>
                  <a:schemeClr val="bg1"/>
                </a:solidFill>
                <a:latin typeface="AbcPhonicsOne" panose="00000400000000000000" pitchFamily="2" charset="0"/>
              </a:rPr>
              <a:t> </a:t>
            </a:r>
          </a:p>
          <a:p>
            <a:endParaRPr lang="en-GB" dirty="0">
              <a:solidFill>
                <a:schemeClr val="bg1"/>
              </a:solidFill>
              <a:latin typeface="AbcPhonicsOne" panose="00000400000000000000" pitchFamily="2" charset="0"/>
            </a:endParaRPr>
          </a:p>
          <a:p>
            <a:r>
              <a:rPr lang="en-GB" dirty="0">
                <a:solidFill>
                  <a:schemeClr val="bg1"/>
                </a:solidFill>
                <a:latin typeface="AbcPhonicsOne" panose="00000400000000000000" pitchFamily="2" charset="0"/>
                <a:hlinkClick r:id="rId5"/>
              </a:rPr>
              <a:t>http://www.softschools.com/math/worksheets/subtraction_worksheets.jsp</a:t>
            </a:r>
            <a:r>
              <a:rPr lang="en-GB" dirty="0">
                <a:solidFill>
                  <a:schemeClr val="bg1"/>
                </a:solidFill>
                <a:latin typeface="AbcPhonicsOne" panose="00000400000000000000" pitchFamily="2" charset="0"/>
              </a:rPr>
              <a:t> </a:t>
            </a:r>
          </a:p>
          <a:p>
            <a:endParaRPr lang="en-GB" dirty="0">
              <a:solidFill>
                <a:schemeClr val="bg1"/>
              </a:solidFill>
              <a:latin typeface="AbcPhonicsOne" panose="000004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chemeClr val="bg1"/>
              </a:solidFill>
              <a:latin typeface="AbcPhonicsOne" panose="00000400000000000000" pitchFamily="2" charset="0"/>
            </a:endParaRPr>
          </a:p>
          <a:p>
            <a:endParaRPr lang="en-GB" dirty="0">
              <a:solidFill>
                <a:schemeClr val="bg1"/>
              </a:solidFill>
              <a:latin typeface="AbcPhonicsOne" panose="000004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chemeClr val="bg1"/>
              </a:solidFill>
              <a:latin typeface="AbcPhonicsOne" panose="00000400000000000000" pitchFamily="2" charset="0"/>
            </a:endParaRPr>
          </a:p>
          <a:p>
            <a:endParaRPr lang="en-GB" dirty="0">
              <a:solidFill>
                <a:schemeClr val="bg1"/>
              </a:solidFill>
              <a:latin typeface="AbcPhonicsOne" panose="000004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08647" y="699149"/>
            <a:ext cx="266429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  <a:latin typeface="AbcPhonicsOne" panose="00000400000000000000" pitchFamily="2" charset="0"/>
              </a:rPr>
              <a:t>Reading</a:t>
            </a:r>
          </a:p>
          <a:p>
            <a:endParaRPr lang="en-GB" sz="1600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HfW cursive" panose="00000500000000000000" pitchFamily="2" charset="0"/>
              </a:rPr>
              <a:t>Please read every night and record in the Reading Diary.</a:t>
            </a:r>
          </a:p>
          <a:p>
            <a:endParaRPr lang="en-GB" dirty="0">
              <a:latin typeface="HfW cursive" panose="000005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6506" y="2286833"/>
            <a:ext cx="30963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AbcPhonicsOne" panose="00000400000000000000" pitchFamily="2" charset="0"/>
              </a:rPr>
              <a:t>Uniform</a:t>
            </a:r>
          </a:p>
          <a:p>
            <a:r>
              <a:rPr lang="en-GB" sz="1600" dirty="0">
                <a:solidFill>
                  <a:schemeClr val="bg1"/>
                </a:solidFill>
                <a:latin typeface="HfW cursive" panose="00000500000000000000" pitchFamily="2" charset="0"/>
              </a:rPr>
              <a:t>Please make sure that all uniform is clearly named.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6004" y="4689062"/>
            <a:ext cx="22467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2060"/>
                </a:solidFill>
                <a:latin typeface="HfW cursive" panose="00000500000000000000" pitchFamily="2" charset="0"/>
              </a:rPr>
              <a:t>Please make sure all uniform is labelled clearly with your child’s name. (Including hats, scarves and gloves.)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96947" y="3796510"/>
            <a:ext cx="266429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  <a:latin typeface="AbcPhonicsOne" panose="00000400000000000000" pitchFamily="2" charset="0"/>
              </a:rPr>
              <a:t>Spellings</a:t>
            </a:r>
          </a:p>
          <a:p>
            <a:endParaRPr lang="en-GB" sz="1600" dirty="0">
              <a:solidFill>
                <a:schemeClr val="bg1"/>
              </a:solidFill>
              <a:latin typeface="HfW cursive" panose="00000500000000000000" pitchFamily="2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HfW cursive" panose="00000500000000000000" pitchFamily="2" charset="0"/>
              </a:rPr>
              <a:t>Please make sure you practice the spelling words that come home. Remember to check the back of the reading diary to see how they did.</a:t>
            </a:r>
            <a:endParaRPr lang="en-GB" dirty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716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702</Words>
  <Application>Microsoft Office PowerPoint</Application>
  <PresentationFormat>Widescreen</PresentationFormat>
  <Paragraphs>107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AbcPhonicsOne</vt:lpstr>
      <vt:lpstr>Arial</vt:lpstr>
      <vt:lpstr>Calibri</vt:lpstr>
      <vt:lpstr>Calibri Light</vt:lpstr>
      <vt:lpstr>Gigi</vt:lpstr>
      <vt:lpstr>HfW cursive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Eloise Green</dc:creator>
  <cp:lastModifiedBy>Louise Hume</cp:lastModifiedBy>
  <cp:revision>39</cp:revision>
  <dcterms:created xsi:type="dcterms:W3CDTF">2016-01-07T16:23:14Z</dcterms:created>
  <dcterms:modified xsi:type="dcterms:W3CDTF">2026-01-10T13:01:24Z</dcterms:modified>
</cp:coreProperties>
</file>