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14"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63427ED-50FF-4499-9CAE-6CF27F4BD0C4}"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653387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3427ED-50FF-4499-9CAE-6CF27F4BD0C4}"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193339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3427ED-50FF-4499-9CAE-6CF27F4BD0C4}"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171035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3427ED-50FF-4499-9CAE-6CF27F4BD0C4}"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76029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427ED-50FF-4499-9CAE-6CF27F4BD0C4}" type="datetimeFigureOut">
              <a:rPr lang="en-GB" smtClean="0"/>
              <a:t>08/01/2026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1399496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63427ED-50FF-4499-9CAE-6CF27F4BD0C4}"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172823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63427ED-50FF-4499-9CAE-6CF27F4BD0C4}" type="datetimeFigureOut">
              <a:rPr lang="en-GB" smtClean="0"/>
              <a:t>08/01/2026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196946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63427ED-50FF-4499-9CAE-6CF27F4BD0C4}" type="datetimeFigureOut">
              <a:rPr lang="en-GB" smtClean="0"/>
              <a:t>08/01/2026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2297215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3427ED-50FF-4499-9CAE-6CF27F4BD0C4}" type="datetimeFigureOut">
              <a:rPr lang="en-GB" smtClean="0"/>
              <a:t>08/01/2026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397813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427ED-50FF-4499-9CAE-6CF27F4BD0C4}"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2880372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3427ED-50FF-4499-9CAE-6CF27F4BD0C4}" type="datetimeFigureOut">
              <a:rPr lang="en-GB" smtClean="0"/>
              <a:t>08/01/2026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4C50D6-C21C-4E71-932A-CCE686DCDF74}" type="slidenum">
              <a:rPr lang="en-GB" smtClean="0"/>
              <a:t>‹#›</a:t>
            </a:fld>
            <a:endParaRPr lang="en-GB"/>
          </a:p>
        </p:txBody>
      </p:sp>
    </p:spTree>
    <p:extLst>
      <p:ext uri="{BB962C8B-B14F-4D97-AF65-F5344CB8AC3E}">
        <p14:creationId xmlns:p14="http://schemas.microsoft.com/office/powerpoint/2010/main" val="209432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3427ED-50FF-4499-9CAE-6CF27F4BD0C4}" type="datetimeFigureOut">
              <a:rPr lang="en-GB" smtClean="0"/>
              <a:t>08/01/2026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C50D6-C21C-4E71-932A-CCE686DCDF74}" type="slidenum">
              <a:rPr lang="en-GB" smtClean="0"/>
              <a:t>‹#›</a:t>
            </a:fld>
            <a:endParaRPr lang="en-GB"/>
          </a:p>
        </p:txBody>
      </p:sp>
    </p:spTree>
    <p:extLst>
      <p:ext uri="{BB962C8B-B14F-4D97-AF65-F5344CB8AC3E}">
        <p14:creationId xmlns:p14="http://schemas.microsoft.com/office/powerpoint/2010/main" val="60437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3" Type="http://schemas.openxmlformats.org/officeDocument/2006/relationships/hyperlink" Target="http://www.topmarks.co.uk" TargetMode="External"/><Relationship Id="rId2" Type="http://schemas.openxmlformats.org/officeDocument/2006/relationships/hyperlink" Target="http://www.ictgames.com/resources.html"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hyperlink" Target="http://www.bbc.co.uk/learning/schoolradio/subjects/early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wmf"/><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8411" y="2068156"/>
            <a:ext cx="10202225" cy="2387600"/>
          </a:xfrm>
        </p:spPr>
        <p:txBody>
          <a:bodyPr>
            <a:normAutofit fontScale="90000"/>
          </a:bodyPr>
          <a:lstStyle/>
          <a:p>
            <a:r>
              <a:rPr lang="en-GB" b="1" dirty="0" smtClean="0">
                <a:solidFill>
                  <a:srgbClr val="FFC000"/>
                </a:solidFill>
                <a:latin typeface="HfW cursive" panose="00000500000000000000" pitchFamily="2" charset="0"/>
              </a:rPr>
              <a:t>Reception’s curriculum map</a:t>
            </a:r>
            <a:br>
              <a:rPr lang="en-GB" b="1" dirty="0" smtClean="0">
                <a:solidFill>
                  <a:srgbClr val="FFC000"/>
                </a:solidFill>
                <a:latin typeface="HfW cursive" panose="00000500000000000000" pitchFamily="2" charset="0"/>
              </a:rPr>
            </a:br>
            <a:r>
              <a:rPr lang="en-GB" b="1" dirty="0" smtClean="0">
                <a:solidFill>
                  <a:srgbClr val="FFC000"/>
                </a:solidFill>
                <a:latin typeface="HfW cursive" panose="00000500000000000000" pitchFamily="2" charset="0"/>
              </a:rPr>
              <a:t>Lent </a:t>
            </a:r>
            <a:r>
              <a:rPr lang="en-GB" b="1" dirty="0">
                <a:solidFill>
                  <a:srgbClr val="FFC000"/>
                </a:solidFill>
                <a:latin typeface="HfW cursive" panose="00000500000000000000" pitchFamily="2" charset="0"/>
              </a:rPr>
              <a:t>T</a:t>
            </a:r>
            <a:r>
              <a:rPr lang="en-GB" b="1" dirty="0" smtClean="0">
                <a:solidFill>
                  <a:srgbClr val="FFC000"/>
                </a:solidFill>
                <a:latin typeface="HfW cursive" panose="00000500000000000000" pitchFamily="2" charset="0"/>
              </a:rPr>
              <a:t>erm 2 </a:t>
            </a:r>
            <a:r>
              <a:rPr lang="en-GB" b="1" dirty="0" smtClean="0">
                <a:solidFill>
                  <a:srgbClr val="FFC000"/>
                </a:solidFill>
                <a:latin typeface="HfW cursive" panose="00000500000000000000" pitchFamily="2" charset="0"/>
              </a:rPr>
              <a:t>2026</a:t>
            </a:r>
            <a:endParaRPr lang="en-GB" b="1" dirty="0">
              <a:solidFill>
                <a:srgbClr val="FFC000"/>
              </a:solidFill>
              <a:latin typeface="HfW cursive" panose="00000500000000000000" pitchFamily="2" charset="0"/>
            </a:endParaRPr>
          </a:p>
        </p:txBody>
      </p:sp>
      <p:sp>
        <p:nvSpPr>
          <p:cNvPr id="3" name="Subtitle 2"/>
          <p:cNvSpPr>
            <a:spLocks noGrp="1"/>
          </p:cNvSpPr>
          <p:nvPr>
            <p:ph type="subTitle" idx="1"/>
          </p:nvPr>
        </p:nvSpPr>
        <p:spPr>
          <a:xfrm>
            <a:off x="1523999" y="4781300"/>
            <a:ext cx="9144000" cy="1451919"/>
          </a:xfrm>
        </p:spPr>
        <p:txBody>
          <a:bodyPr/>
          <a:lstStyle/>
          <a:p>
            <a:endParaRPr lang="en-GB" dirty="0" smtClean="0"/>
          </a:p>
          <a:p>
            <a:r>
              <a:rPr lang="en-GB" sz="4800" dirty="0" smtClean="0">
                <a:solidFill>
                  <a:srgbClr val="FFC000"/>
                </a:solidFill>
                <a:latin typeface="HfW cursive" panose="00000500000000000000" pitchFamily="2" charset="0"/>
              </a:rPr>
              <a:t>‘Changes’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876" y="304340"/>
            <a:ext cx="3275570" cy="218371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999" y="290154"/>
            <a:ext cx="1404856" cy="210728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2860" y="4659183"/>
            <a:ext cx="3119051" cy="207936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415" y="4925335"/>
            <a:ext cx="2541373" cy="154706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659" y="394957"/>
            <a:ext cx="3003722" cy="2002481"/>
          </a:xfrm>
          <a:prstGeom prst="rect">
            <a:avLst/>
          </a:prstGeom>
        </p:spPr>
      </p:pic>
    </p:spTree>
    <p:extLst>
      <p:ext uri="{BB962C8B-B14F-4D97-AF65-F5344CB8AC3E}">
        <p14:creationId xmlns:p14="http://schemas.microsoft.com/office/powerpoint/2010/main" val="370362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55373" y="931817"/>
            <a:ext cx="3847070" cy="5192940"/>
          </a:xfrm>
          <a:prstGeom prst="rect">
            <a:avLst/>
          </a:prstGeom>
          <a:solidFill>
            <a:schemeClr val="accent1">
              <a:lumMod val="40000"/>
              <a:lumOff val="60000"/>
            </a:schemeClr>
          </a:solidFill>
          <a:ln w="50800">
            <a:solidFill>
              <a:srgbClr val="FFC000"/>
            </a:solidFill>
            <a:prstDash val="sysDot"/>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lnSpc>
                <a:spcPct val="115000"/>
              </a:lnSpc>
              <a:spcAft>
                <a:spcPts val="10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Personal, Social and Emotional Development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During this term the children will be encouraged to try new activities and select activities and resources independently. We want to motivate each child to become independent within their learning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and well as displaying resilience and perseverance in the face of difficulty. </a:t>
            </a:r>
          </a:p>
          <a:p>
            <a:pPr>
              <a:spcAft>
                <a:spcPts val="0"/>
              </a:spcAft>
            </a:pP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We </a:t>
            </a:r>
            <a:r>
              <a:rPr lang="en-GB" sz="1300" dirty="0">
                <a:effectLst/>
                <a:latin typeface="Calibri" panose="020F0502020204030204" pitchFamily="34" charset="0"/>
                <a:ea typeface="Calibri" panose="020F0502020204030204" pitchFamily="34" charset="0"/>
                <a:cs typeface="Times New Roman" panose="02020603050405020304" pitchFamily="18" charset="0"/>
              </a:rPr>
              <a:t>will learn to work together to develop ideas, contribute suggestions and listen to what others have to say. The children are beginning to be aware of different emotions and feelings and how actions can impact on others. We will talk about various emotions and how to cope with these through role play situations. </a:t>
            </a:r>
            <a:endParaRPr lang="en-GB" sz="13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300" dirty="0" smtClean="0"/>
              <a:t>We will be expecting the children to have developed greater attention </a:t>
            </a:r>
            <a:r>
              <a:rPr lang="en-GB" sz="1300" dirty="0" smtClean="0"/>
              <a:t>skills. They should be able </a:t>
            </a:r>
            <a:r>
              <a:rPr lang="en-GB" sz="1300" dirty="0" smtClean="0"/>
              <a:t>to listen to </a:t>
            </a:r>
            <a:r>
              <a:rPr lang="en-GB" sz="1300" dirty="0"/>
              <a:t>what the teacher says, </a:t>
            </a:r>
            <a:r>
              <a:rPr lang="en-GB" sz="1300" dirty="0" smtClean="0"/>
              <a:t>respond </a:t>
            </a:r>
            <a:r>
              <a:rPr lang="en-GB" sz="1300" dirty="0"/>
              <a:t>appropriately even when engaged in </a:t>
            </a:r>
            <a:r>
              <a:rPr lang="en-GB" sz="1300" dirty="0" smtClean="0"/>
              <a:t>an activity</a:t>
            </a:r>
            <a:r>
              <a:rPr lang="en-GB" sz="1300" dirty="0"/>
              <a:t>, and </a:t>
            </a:r>
            <a:r>
              <a:rPr lang="en-GB" sz="1300" dirty="0" smtClean="0"/>
              <a:t>be</a:t>
            </a:r>
            <a:r>
              <a:rPr lang="en-GB" sz="1300" dirty="0" smtClean="0"/>
              <a:t> </a:t>
            </a:r>
            <a:r>
              <a:rPr lang="en-GB" sz="1300" dirty="0" smtClean="0"/>
              <a:t>able to show </a:t>
            </a:r>
            <a:r>
              <a:rPr lang="en-GB" sz="1300" dirty="0" smtClean="0"/>
              <a:t>the</a:t>
            </a:r>
            <a:r>
              <a:rPr lang="en-GB" sz="1300" dirty="0" smtClean="0"/>
              <a:t> </a:t>
            </a:r>
            <a:r>
              <a:rPr lang="en-GB" sz="1300" dirty="0"/>
              <a:t>ability to follow instructions involving several ideas or actions</a:t>
            </a:r>
            <a:r>
              <a:rPr lang="en-GB" sz="1300" dirty="0" smtClean="0"/>
              <a:t>.</a:t>
            </a:r>
          </a:p>
          <a:p>
            <a:pPr>
              <a:spcAft>
                <a:spcPts val="0"/>
              </a:spcAft>
            </a:pP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When talking about changes in relation to our own bodies and growing up, we will discuss and explore the idea of healthy eating and making healthy food choices.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4365580" y="722921"/>
            <a:ext cx="3470224" cy="4689338"/>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Physical Development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rgbClr val="000000"/>
                </a:solidFill>
                <a:latin typeface="Calibri" panose="020F0502020204030204" pitchFamily="34" charset="0"/>
                <a:ea typeface="Calibri" panose="020F0502020204030204" pitchFamily="34" charset="0"/>
                <a:cs typeface="Comic Sans MS" panose="030F0702030302020204" pitchFamily="66" charset="0"/>
              </a:rPr>
              <a:t>This term, every </a:t>
            </a:r>
            <a:r>
              <a:rPr lang="en-GB" sz="1200" dirty="0" smtClean="0">
                <a:solidFill>
                  <a:srgbClr val="000000"/>
                </a:solidFill>
                <a:latin typeface="Calibri" panose="020F0502020204030204" pitchFamily="34" charset="0"/>
                <a:ea typeface="Calibri" panose="020F0502020204030204" pitchFamily="34" charset="0"/>
                <a:cs typeface="Comic Sans MS" panose="030F0702030302020204" pitchFamily="66" charset="0"/>
              </a:rPr>
              <a:t>Tuesday </a:t>
            </a:r>
            <a:r>
              <a:rPr lang="en-GB" sz="1200" dirty="0">
                <a:solidFill>
                  <a:srgbClr val="000000"/>
                </a:solidFill>
                <a:latin typeface="Calibri" panose="020F0502020204030204" pitchFamily="34" charset="0"/>
                <a:ea typeface="Calibri" panose="020F0502020204030204" pitchFamily="34" charset="0"/>
                <a:cs typeface="Comic Sans MS" panose="030F0702030302020204" pitchFamily="66" charset="0"/>
              </a:rPr>
              <a:t>morning the children will be taking part in their PE lesson where there will be a range of physical activities. The children will be encouraged to move with confidence and control in both large and small movements. They will also be practising a range of skills to</a:t>
            </a:r>
            <a:r>
              <a:rPr lang="en-GB" sz="1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learn about spatial awareness through experimenting with different ways of moving.  </a:t>
            </a:r>
            <a:endParaRPr lang="en-GB" sz="1200" dirty="0">
              <a:solidFill>
                <a:srgbClr val="000000"/>
              </a:solidFill>
              <a:latin typeface="Comic Sans MS" panose="030F0702030302020204" pitchFamily="66" charset="0"/>
              <a:ea typeface="Calibri" panose="020F0502020204030204" pitchFamily="34" charset="0"/>
              <a:cs typeface="Comic Sans MS" panose="030F0702030302020204" pitchFamily="66" charset="0"/>
            </a:endParaRP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Each day, around the classroom, the children will have access to a range of fine motor activities to develop the muscles in the </a:t>
            </a:r>
            <a:r>
              <a:rPr lang="en-GB" sz="1200" dirty="0" smtClean="0">
                <a:latin typeface="Calibri" panose="020F0502020204030204" pitchFamily="34" charset="0"/>
                <a:ea typeface="Calibri" panose="020F0502020204030204" pitchFamily="34" charset="0"/>
                <a:cs typeface="Times New Roman" panose="02020603050405020304" pitchFamily="18" charset="0"/>
              </a:rPr>
              <a:t>hands e.g. playdough, using cutlery at lunchtime, threading activities, colouring, </a:t>
            </a:r>
            <a:r>
              <a:rPr lang="en-GB" sz="1200" dirty="0">
                <a:latin typeface="Calibri" panose="020F0502020204030204" pitchFamily="34" charset="0"/>
                <a:ea typeface="Calibri" panose="020F0502020204030204" pitchFamily="34" charset="0"/>
                <a:cs typeface="Times New Roman" panose="02020603050405020304" pitchFamily="18" charset="0"/>
              </a:rPr>
              <a:t>L</a:t>
            </a:r>
            <a:r>
              <a:rPr lang="en-GB" sz="1200" dirty="0" smtClean="0">
                <a:latin typeface="Calibri" panose="020F0502020204030204" pitchFamily="34" charset="0"/>
                <a:ea typeface="Calibri" panose="020F0502020204030204" pitchFamily="34" charset="0"/>
                <a:cs typeface="Times New Roman" panose="02020603050405020304" pitchFamily="18" charset="0"/>
              </a:rPr>
              <a:t>ego etc. </a:t>
            </a:r>
            <a:r>
              <a:rPr lang="en-GB" sz="1200" dirty="0">
                <a:latin typeface="Calibri" panose="020F0502020204030204" pitchFamily="34" charset="0"/>
                <a:ea typeface="Calibri" panose="020F0502020204030204" pitchFamily="34" charset="0"/>
                <a:cs typeface="Times New Roman" panose="02020603050405020304" pitchFamily="18" charset="0"/>
              </a:rPr>
              <a:t>This will in turn help their handwriting and how they form their letters.</a:t>
            </a:r>
            <a:r>
              <a:rPr lang="en-GB" sz="1200" dirty="0">
                <a:solidFill>
                  <a:srgbClr val="000000"/>
                </a:solidFill>
                <a:latin typeface="Comic Sans MS" panose="030F0702030302020204" pitchFamily="66" charset="0"/>
                <a:ea typeface="Calibri" panose="020F0502020204030204" pitchFamily="34" charset="0"/>
                <a:cs typeface="Comic Sans MS" panose="030F0702030302020204" pitchFamily="66" charset="0"/>
              </a:rPr>
              <a:t> </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smtClean="0">
                <a:solidFill>
                  <a:srgbClr val="000000"/>
                </a:solidFill>
                <a:ea typeface="Calibri" panose="020F0502020204030204" pitchFamily="34" charset="0"/>
                <a:cs typeface="Times New Roman" panose="02020603050405020304" pitchFamily="18" charset="0"/>
              </a:rPr>
              <a:t>We will be partaking in regular handwriting practise, encouraging the children to use the cursive style of handwriting as well as a correct pencil grip to get them to start joining up their sounds within words.</a:t>
            </a:r>
            <a:endParaRPr lang="en-GB" sz="12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8450852" y="931817"/>
            <a:ext cx="3128010" cy="5516880"/>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300" u="sng" dirty="0">
                <a:effectLst/>
                <a:latin typeface="Calibri" panose="020F0502020204030204" pitchFamily="34" charset="0"/>
                <a:ea typeface="Calibri" panose="020F0502020204030204" pitchFamily="34" charset="0"/>
                <a:cs typeface="Times New Roman" panose="02020603050405020304" pitchFamily="18" charset="0"/>
              </a:rPr>
              <a:t>Communication and Language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term </a:t>
            </a:r>
            <a:r>
              <a:rPr lang="en-GB" sz="13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our main story is going be Jack and the Beanstalk. </a:t>
            </a:r>
            <a:r>
              <a:rPr lang="en-GB"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 the exploration of this story the children will have various opportunities to re-enact the </a:t>
            </a:r>
            <a:r>
              <a:rPr lang="en-GB"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stories </a:t>
            </a:r>
            <a:r>
              <a:rPr lang="en-GB"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talk about various key themes. Ask </a:t>
            </a:r>
            <a:r>
              <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your child </a:t>
            </a:r>
            <a:r>
              <a:rPr lang="en-GB"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re-tell </a:t>
            </a:r>
            <a:r>
              <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t>
            </a:r>
            <a:r>
              <a:rPr lang="en-GB" sz="13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story </a:t>
            </a:r>
            <a:r>
              <a:rPr lang="en-GB"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home. </a:t>
            </a:r>
            <a:r>
              <a:rPr lang="en-GB" sz="1300" dirty="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The children will be encouraged to listen and respond with appropriate comments about the story in full sentences. They will </a:t>
            </a:r>
            <a:r>
              <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be given opportunities </a:t>
            </a:r>
            <a:r>
              <a:rPr lang="en-GB" sz="1300" dirty="0">
                <a:solidFill>
                  <a:srgbClr val="000000"/>
                </a:solidFill>
                <a:latin typeface="Calibri" panose="020F0502020204030204" pitchFamily="34" charset="0"/>
                <a:ea typeface="Calibri" panose="020F0502020204030204" pitchFamily="34" charset="0"/>
                <a:cs typeface="Comic Sans MS" panose="030F0702030302020204" pitchFamily="66" charset="0"/>
              </a:rPr>
              <a:t>t</a:t>
            </a:r>
            <a:r>
              <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o comment on what they have heard and allowed to ask questions to clarify their own understanding.</a:t>
            </a:r>
            <a:endParaRPr lang="en-GB" sz="12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spcAft>
                <a:spcPts val="0"/>
              </a:spcAft>
            </a:pPr>
            <a:endPar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endParaRPr>
          </a:p>
          <a:p>
            <a:pPr>
              <a:spcAft>
                <a:spcPts val="0"/>
              </a:spcAft>
            </a:pPr>
            <a:r>
              <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The </a:t>
            </a:r>
            <a:r>
              <a:rPr lang="en-GB" sz="1300" dirty="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children will also encounter a range of different fiction and non-fiction </a:t>
            </a:r>
            <a:r>
              <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books about </a:t>
            </a:r>
            <a:r>
              <a:rPr lang="en-GB" sz="1300" dirty="0" smtClean="0">
                <a:solidFill>
                  <a:srgbClr val="000000"/>
                </a:solidFill>
                <a:latin typeface="Calibri" panose="020F0502020204030204" pitchFamily="34" charset="0"/>
                <a:ea typeface="Calibri" panose="020F0502020204030204" pitchFamily="34" charset="0"/>
                <a:cs typeface="Comic Sans MS" panose="030F0702030302020204" pitchFamily="66" charset="0"/>
              </a:rPr>
              <a:t>Spring</a:t>
            </a:r>
            <a:r>
              <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 </a:t>
            </a:r>
            <a:r>
              <a:rPr lang="en-GB" sz="1300" dirty="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They will be linking the facts they have learnt through the books to create their own non-fiction </a:t>
            </a:r>
            <a:r>
              <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books </a:t>
            </a:r>
            <a:r>
              <a:rPr lang="en-GB" sz="1300" dirty="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and role play </a:t>
            </a:r>
            <a:r>
              <a:rPr lang="en-GB" sz="1300" dirty="0" smtClean="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their thoughts and ideas. </a:t>
            </a:r>
            <a:endParaRPr lang="en-GB" sz="12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a:p>
            <a:pPr>
              <a:lnSpc>
                <a:spcPct val="115000"/>
              </a:lnSpc>
              <a:spcAft>
                <a:spcPts val="0"/>
              </a:spcAft>
            </a:pPr>
            <a:r>
              <a:rPr lang="en-GB" sz="1300" dirty="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300" dirty="0">
                <a:solidFill>
                  <a:srgbClr val="000000"/>
                </a:solidFill>
                <a:effectLst/>
                <a:latin typeface="Calibri" panose="020F0502020204030204" pitchFamily="34" charset="0"/>
                <a:ea typeface="Calibri" panose="020F0502020204030204" pitchFamily="34" charset="0"/>
                <a:cs typeface="Comic Sans MS" panose="030F0702030302020204" pitchFamily="66" charset="0"/>
              </a:rPr>
              <a:t> </a:t>
            </a:r>
            <a:endParaRPr lang="en-GB" sz="1200" dirty="0">
              <a:solidFill>
                <a:srgbClr val="000000"/>
              </a:solidFill>
              <a:effectLst/>
              <a:latin typeface="Comic Sans MS" panose="030F0702030302020204" pitchFamily="66" charset="0"/>
              <a:ea typeface="Calibri" panose="020F0502020204030204" pitchFamily="34" charset="0"/>
              <a:cs typeface="Comic Sans MS" panose="030F0702030302020204" pitchFamily="66" charset="0"/>
            </a:endParaRPr>
          </a:p>
        </p:txBody>
      </p:sp>
      <p:sp>
        <p:nvSpPr>
          <p:cNvPr id="7" name="TextBox 6"/>
          <p:cNvSpPr txBox="1"/>
          <p:nvPr/>
        </p:nvSpPr>
        <p:spPr>
          <a:xfrm>
            <a:off x="4028683" y="261256"/>
            <a:ext cx="3798732" cy="461665"/>
          </a:xfrm>
          <a:prstGeom prst="rect">
            <a:avLst/>
          </a:prstGeom>
          <a:noFill/>
        </p:spPr>
        <p:txBody>
          <a:bodyPr wrap="none" rtlCol="0">
            <a:spAutoFit/>
          </a:bodyPr>
          <a:lstStyle/>
          <a:p>
            <a:r>
              <a:rPr lang="en-GB" sz="2400" b="1" dirty="0" smtClean="0">
                <a:solidFill>
                  <a:srgbClr val="FFC000"/>
                </a:solidFill>
                <a:latin typeface="HfW cursive" panose="00000500000000000000" pitchFamily="2" charset="0"/>
              </a:rPr>
              <a:t>Prime Areas of learning</a:t>
            </a:r>
            <a:endParaRPr lang="en-GB" sz="2400" b="1" dirty="0">
              <a:solidFill>
                <a:srgbClr val="FFC000"/>
              </a:solidFill>
              <a:latin typeface="HfW cursive" panose="00000500000000000000" pitchFamily="2" charset="0"/>
            </a:endParaRPr>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3701" y="4904127"/>
            <a:ext cx="1410335" cy="1112520"/>
          </a:xfrm>
          <a:prstGeom prst="rect">
            <a:avLst/>
          </a:prstGeom>
          <a:noFill/>
          <a:ln>
            <a:noFill/>
          </a:ln>
        </p:spPr>
      </p:pic>
      <p:pic>
        <p:nvPicPr>
          <p:cNvPr id="9" name="Picture 8" descr="C:\Users\lmcneillie\AppData\Local\Microsoft\Windows\Temporary Internet Files\Content.IE5\H8DQ74XJ\MC900071179[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9095" y="4980750"/>
            <a:ext cx="1056639" cy="1125546"/>
          </a:xfrm>
          <a:prstGeom prst="rect">
            <a:avLst/>
          </a:prstGeom>
          <a:noFill/>
          <a:ln>
            <a:noFill/>
          </a:ln>
        </p:spPr>
      </p:pic>
      <p:pic>
        <p:nvPicPr>
          <p:cNvPr id="10" name="Picture 9" descr="C:\Users\lmcneillie\AppData\Local\Microsoft\Windows\Temporary Internet Files\Content.IE5\ZR75FOJX\MC900437990[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6409" y="5259297"/>
            <a:ext cx="976895" cy="865460"/>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329419" y="35740"/>
            <a:ext cx="1318150" cy="9126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5698" y="5130041"/>
            <a:ext cx="1972302" cy="1670293"/>
          </a:xfrm>
          <a:prstGeom prst="rect">
            <a:avLst/>
          </a:prstGeom>
        </p:spPr>
      </p:pic>
    </p:spTree>
    <p:extLst>
      <p:ext uri="{BB962C8B-B14F-4D97-AF65-F5344CB8AC3E}">
        <p14:creationId xmlns:p14="http://schemas.microsoft.com/office/powerpoint/2010/main" val="200441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38804" y="271819"/>
            <a:ext cx="5002763" cy="847855"/>
          </a:xfrm>
        </p:spPr>
        <p:txBody>
          <a:bodyPr>
            <a:normAutofit/>
          </a:bodyPr>
          <a:lstStyle/>
          <a:p>
            <a:pPr algn="ctr"/>
            <a:r>
              <a:rPr lang="en-GB" sz="2400" b="1" dirty="0" smtClean="0">
                <a:solidFill>
                  <a:srgbClr val="FFC000"/>
                </a:solidFill>
                <a:latin typeface="HfW cursive" panose="00000500000000000000" pitchFamily="2" charset="0"/>
              </a:rPr>
              <a:t>Specific Areas of learning</a:t>
            </a:r>
            <a:endParaRPr lang="en-GB" sz="2400" b="1" dirty="0">
              <a:solidFill>
                <a:srgbClr val="FFC000"/>
              </a:solidFill>
              <a:latin typeface="HfW cursive" panose="00000500000000000000" pitchFamily="2" charset="0"/>
            </a:endParaRPr>
          </a:p>
        </p:txBody>
      </p:sp>
      <p:sp>
        <p:nvSpPr>
          <p:cNvPr id="4" name="Text Box 2"/>
          <p:cNvSpPr txBox="1">
            <a:spLocks noChangeArrowheads="1"/>
          </p:cNvSpPr>
          <p:nvPr/>
        </p:nvSpPr>
        <p:spPr bwMode="auto">
          <a:xfrm>
            <a:off x="1048719" y="1716832"/>
            <a:ext cx="4065581" cy="4012163"/>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Literacy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Read Write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Inc. </a:t>
            </a:r>
            <a:r>
              <a:rPr lang="en-GB" sz="1300" dirty="0">
                <a:effectLst/>
                <a:latin typeface="Calibri" panose="020F0502020204030204" pitchFamily="34" charset="0"/>
                <a:ea typeface="Calibri" panose="020F0502020204030204" pitchFamily="34" charset="0"/>
                <a:cs typeface="Times New Roman" panose="02020603050405020304" pitchFamily="18" charset="0"/>
              </a:rPr>
              <a:t>will be carried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out every day for half an hour. </a:t>
            </a:r>
            <a:r>
              <a:rPr lang="en-GB" sz="1300" dirty="0">
                <a:effectLst/>
                <a:latin typeface="Calibri" panose="020F0502020204030204" pitchFamily="34" charset="0"/>
                <a:ea typeface="Calibri" panose="020F0502020204030204" pitchFamily="34" charset="0"/>
                <a:cs typeface="Times New Roman" panose="02020603050405020304" pitchFamily="18" charset="0"/>
              </a:rPr>
              <a:t>Please continue to support your child at home with their reading and letter formation. We will be encouraging the children to use their phonic knowledge to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write </a:t>
            </a:r>
            <a:r>
              <a:rPr lang="en-GB" sz="1300" dirty="0">
                <a:effectLst/>
                <a:latin typeface="Calibri" panose="020F0502020204030204" pitchFamily="34" charset="0"/>
                <a:ea typeface="Calibri" panose="020F0502020204030204" pitchFamily="34" charset="0"/>
                <a:cs typeface="Times New Roman" panose="02020603050405020304" pitchFamily="18" charset="0"/>
              </a:rPr>
              <a:t>simple words and sentences independently.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GB" sz="1300" dirty="0">
                <a:effectLst/>
                <a:latin typeface="Calibri" panose="020F0502020204030204" pitchFamily="34" charset="0"/>
                <a:ea typeface="Calibri" panose="020F0502020204030204" pitchFamily="34" charset="0"/>
                <a:cs typeface="Times New Roman" panose="02020603050405020304" pitchFamily="18" charset="0"/>
              </a:rPr>
              <a:t>children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are constantly gaining </a:t>
            </a:r>
            <a:r>
              <a:rPr lang="en-GB" sz="1300" dirty="0">
                <a:effectLst/>
                <a:latin typeface="Calibri" panose="020F0502020204030204" pitchFamily="34" charset="0"/>
                <a:ea typeface="Calibri" panose="020F0502020204030204" pitchFamily="34" charset="0"/>
                <a:cs typeface="Times New Roman" panose="02020603050405020304" pitchFamily="18" charset="0"/>
              </a:rPr>
              <a:t>confidence in blending sounds together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to read unfamiliar words as well as reading </a:t>
            </a:r>
            <a:r>
              <a:rPr lang="en-GB" sz="1300" dirty="0">
                <a:effectLst/>
                <a:latin typeface="Calibri" panose="020F0502020204030204" pitchFamily="34" charset="0"/>
                <a:ea typeface="Calibri" panose="020F0502020204030204" pitchFamily="34" charset="0"/>
                <a:cs typeface="Times New Roman" panose="02020603050405020304" pitchFamily="18" charset="0"/>
              </a:rPr>
              <a:t>words they recognise by sight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(or blending </a:t>
            </a:r>
            <a:r>
              <a:rPr lang="en-GB" sz="1300" dirty="0">
                <a:effectLst/>
                <a:latin typeface="Calibri" panose="020F0502020204030204" pitchFamily="34" charset="0"/>
                <a:ea typeface="Calibri" panose="020F0502020204030204" pitchFamily="34" charset="0"/>
                <a:cs typeface="Times New Roman" panose="02020603050405020304" pitchFamily="18" charset="0"/>
              </a:rPr>
              <a:t>in their heads). To improve their writing skills the children will use their phonic knowledge </a:t>
            </a:r>
            <a:r>
              <a:rPr lang="en-GB" sz="1300" dirty="0" smtClean="0">
                <a:latin typeface="Calibri" panose="020F0502020204030204" pitchFamily="34" charset="0"/>
                <a:ea typeface="Calibri" panose="020F0502020204030204" pitchFamily="34" charset="0"/>
                <a:cs typeface="Times New Roman" panose="02020603050405020304" pitchFamily="18" charset="0"/>
              </a:rPr>
              <a:t>to access a range of different types of writing e.g. recipes, stories, lists, cards etc. </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smtClean="0">
                <a:latin typeface="Calibri" panose="020F0502020204030204" pitchFamily="34" charset="0"/>
                <a:ea typeface="Calibri" panose="020F0502020204030204" pitchFamily="34" charset="0"/>
                <a:cs typeface="Times New Roman" panose="02020603050405020304" pitchFamily="18" charset="0"/>
              </a:rPr>
              <a:t>One of the main stories we will be exploring this half term is Jack and the Beanstalk so the children will have various writing opportunities linked to this </a:t>
            </a:r>
            <a:r>
              <a:rPr lang="en-GB" sz="1300" dirty="0" smtClean="0">
                <a:latin typeface="Calibri" panose="020F0502020204030204" pitchFamily="34" charset="0"/>
                <a:ea typeface="Calibri" panose="020F0502020204030204" pitchFamily="34" charset="0"/>
                <a:cs typeface="Times New Roman" panose="02020603050405020304" pitchFamily="18" charset="0"/>
              </a:rPr>
              <a:t>story.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6158204" y="1240972"/>
            <a:ext cx="5208899" cy="5262465"/>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Mathematics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Times New Roman" panose="02020603050405020304" pitchFamily="18" charset="0"/>
              </a:rPr>
              <a:t>This term, we will be continuing to learn about numbers in depth to 10 and beyond if necessary. The children will continue to think about recognising amounts in different contexts and </a:t>
            </a:r>
            <a:r>
              <a:rPr lang="en-GB" sz="1300" dirty="0" err="1">
                <a:latin typeface="Calibri" panose="020F0502020204030204" pitchFamily="34" charset="0"/>
                <a:ea typeface="Calibri" panose="020F0502020204030204" pitchFamily="34" charset="0"/>
                <a:cs typeface="Times New Roman" panose="02020603050405020304" pitchFamily="18" charset="0"/>
              </a:rPr>
              <a:t>subitise</a:t>
            </a:r>
            <a:r>
              <a:rPr lang="en-GB" sz="1300" dirty="0">
                <a:latin typeface="Calibri" panose="020F0502020204030204" pitchFamily="34" charset="0"/>
                <a:ea typeface="Calibri" panose="020F0502020204030204" pitchFamily="34" charset="0"/>
                <a:cs typeface="Times New Roman" panose="02020603050405020304" pitchFamily="18" charset="0"/>
              </a:rPr>
              <a:t> so that they are recognising amounts without having to count them out e.g. recognising 6 straight away on a dice. </a:t>
            </a:r>
          </a:p>
          <a:p>
            <a:pPr>
              <a:lnSpc>
                <a:spcPct val="115000"/>
              </a:lnSpc>
              <a:spcAft>
                <a:spcPts val="1000"/>
              </a:spcAft>
            </a:pPr>
            <a:r>
              <a:rPr lang="en-GB" sz="1300" dirty="0">
                <a:latin typeface="Calibri" panose="020F0502020204030204" pitchFamily="34" charset="0"/>
                <a:ea typeface="Calibri" panose="020F0502020204030204" pitchFamily="34" charset="0"/>
                <a:cs typeface="Times New Roman" panose="02020603050405020304" pitchFamily="18" charset="0"/>
              </a:rPr>
              <a:t>The children will be thinking about the composition of numbers to </a:t>
            </a:r>
            <a:r>
              <a:rPr lang="en-GB" sz="1300" dirty="0" smtClean="0">
                <a:latin typeface="Calibri" panose="020F0502020204030204" pitchFamily="34" charset="0"/>
                <a:ea typeface="Calibri" panose="020F0502020204030204" pitchFamily="34" charset="0"/>
                <a:cs typeface="Times New Roman" panose="02020603050405020304" pitchFamily="18" charset="0"/>
              </a:rPr>
              <a:t>8, 9 and 10 </a:t>
            </a:r>
            <a:r>
              <a:rPr lang="en-GB" sz="1300" dirty="0">
                <a:latin typeface="Calibri" panose="020F0502020204030204" pitchFamily="34" charset="0"/>
                <a:ea typeface="Calibri" panose="020F0502020204030204" pitchFamily="34" charset="0"/>
                <a:cs typeface="Times New Roman" panose="02020603050405020304" pitchFamily="18" charset="0"/>
              </a:rPr>
              <a:t>and beyond and how they can form simple addition and subtraction sentences to show their understanding. They will also have the opportunity to recap 1 more and 1 less than numbers </a:t>
            </a:r>
            <a:r>
              <a:rPr lang="en-GB" sz="1300" dirty="0" smtClean="0">
                <a:latin typeface="Calibri" panose="020F0502020204030204" pitchFamily="34" charset="0"/>
                <a:ea typeface="Calibri" panose="020F0502020204030204" pitchFamily="34" charset="0"/>
                <a:cs typeface="Times New Roman" panose="02020603050405020304" pitchFamily="18" charset="0"/>
              </a:rPr>
              <a:t>to 5 and apply this to numbers to 10. The children should be able </a:t>
            </a:r>
            <a:r>
              <a:rPr lang="en-GB" sz="1300" dirty="0">
                <a:latin typeface="Calibri" panose="020F0502020204030204" pitchFamily="34" charset="0"/>
                <a:ea typeface="Calibri" panose="020F0502020204030204" pitchFamily="34" charset="0"/>
                <a:cs typeface="Times New Roman" panose="02020603050405020304" pitchFamily="18" charset="0"/>
              </a:rPr>
              <a:t>t</a:t>
            </a:r>
            <a:r>
              <a:rPr lang="en-GB" sz="1300" dirty="0" smtClean="0">
                <a:latin typeface="Calibri" panose="020F0502020204030204" pitchFamily="34" charset="0"/>
                <a:ea typeface="Calibri" panose="020F0502020204030204" pitchFamily="34" charset="0"/>
                <a:cs typeface="Times New Roman" panose="02020603050405020304" pitchFamily="18" charset="0"/>
              </a:rPr>
              <a:t>o recall number bonds to 10, at pace by the end of this term.</a:t>
            </a:r>
          </a:p>
          <a:p>
            <a:pPr>
              <a:lnSpc>
                <a:spcPct val="115000"/>
              </a:lnSpc>
              <a:spcAft>
                <a:spcPts val="1000"/>
              </a:spcAft>
            </a:pPr>
            <a:r>
              <a:rPr lang="en-GB" sz="1300" dirty="0" smtClean="0">
                <a:latin typeface="Calibri" panose="020F0502020204030204" pitchFamily="34" charset="0"/>
                <a:ea typeface="Calibri" panose="020F0502020204030204" pitchFamily="34" charset="0"/>
                <a:cs typeface="Times New Roman" panose="02020603050405020304" pitchFamily="18" charset="0"/>
              </a:rPr>
              <a:t>Linking to our learning of Jack and the Beanstalk and ‘Changes’ we will also talk about comparing length, height and time. </a:t>
            </a:r>
          </a:p>
          <a:p>
            <a:pPr>
              <a:lnSpc>
                <a:spcPct val="115000"/>
              </a:lnSpc>
              <a:spcAft>
                <a:spcPts val="1000"/>
              </a:spcAft>
            </a:pPr>
            <a:r>
              <a:rPr lang="en-GB" sz="1300" dirty="0" smtClean="0">
                <a:latin typeface="Calibri" panose="020F0502020204030204" pitchFamily="34" charset="0"/>
                <a:ea typeface="Calibri" panose="020F0502020204030204" pitchFamily="34" charset="0"/>
                <a:cs typeface="Times New Roman" panose="02020603050405020304" pitchFamily="18" charset="0"/>
              </a:rPr>
              <a:t>The </a:t>
            </a:r>
            <a:r>
              <a:rPr lang="en-GB" sz="1300" dirty="0">
                <a:latin typeface="Calibri" panose="020F0502020204030204" pitchFamily="34" charset="0"/>
                <a:ea typeface="Calibri" panose="020F0502020204030204" pitchFamily="34" charset="0"/>
                <a:cs typeface="Times New Roman" panose="02020603050405020304" pitchFamily="18" charset="0"/>
              </a:rPr>
              <a:t>children will also be exploring </a:t>
            </a:r>
            <a:r>
              <a:rPr lang="en-GB" sz="1300" dirty="0" smtClean="0">
                <a:latin typeface="Calibri" panose="020F0502020204030204" pitchFamily="34" charset="0"/>
                <a:ea typeface="Calibri" panose="020F0502020204030204" pitchFamily="34" charset="0"/>
                <a:cs typeface="Times New Roman" panose="02020603050405020304" pitchFamily="18" charset="0"/>
              </a:rPr>
              <a:t>3D shapes and their properties. </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latin typeface="Calibri" panose="020F0502020204030204" pitchFamily="34" charset="0"/>
                <a:ea typeface="Calibri" panose="020F0502020204030204" pitchFamily="34" charset="0"/>
                <a:cs typeface="Times New Roman" panose="02020603050405020304" pitchFamily="18" charset="0"/>
              </a:rPr>
              <a:t>Please find some websites below which support mathematical skills. </a:t>
            </a:r>
            <a:r>
              <a:rPr lang="en-GB" sz="13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http://www.ictgames.com/resources.html</a:t>
            </a:r>
            <a:r>
              <a:rPr lang="en-GB" sz="1300" dirty="0">
                <a:latin typeface="Calibri" panose="020F050202020403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www.topmarks.co.uk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u="sng" dirty="0" smtClean="0">
                <a:solidFill>
                  <a:srgbClr val="0000FF"/>
                </a:solidFill>
                <a:latin typeface="Comic Sans MS" panose="030F0702030302020204" pitchFamily="66" charset="0"/>
                <a:ea typeface="Calibri" panose="020F0502020204030204" pitchFamily="34" charset="0"/>
                <a:cs typeface="Times New Roman" panose="02020603050405020304" pitchFamily="18" charset="0"/>
                <a:hlinkClick r:id="rId4"/>
              </a:rPr>
              <a:t>http</a:t>
            </a:r>
            <a:r>
              <a:rPr lang="en-GB" sz="1100" u="sng" dirty="0">
                <a:solidFill>
                  <a:srgbClr val="0000FF"/>
                </a:solidFill>
                <a:latin typeface="Comic Sans MS" panose="030F0702030302020204" pitchFamily="66" charset="0"/>
                <a:ea typeface="Calibri" panose="020F0502020204030204" pitchFamily="34" charset="0"/>
                <a:cs typeface="Times New Roman" panose="02020603050405020304" pitchFamily="18" charset="0"/>
                <a:hlinkClick r:id="rId4"/>
              </a:rPr>
              <a:t>://www.bbc.co.uk/learning/schoolradio/subjects/earlylearning</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Users\PClark\AppData\Local\Microsoft\Windows\Temporary Internet Files\Content.IE5\74XY6LM2\MC900290682[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31851" y="276991"/>
            <a:ext cx="1744992" cy="1439841"/>
          </a:xfrm>
          <a:prstGeom prst="rect">
            <a:avLst/>
          </a:prstGeom>
          <a:noFill/>
          <a:ln>
            <a:noFill/>
          </a:ln>
        </p:spPr>
      </p:pic>
      <p:pic>
        <p:nvPicPr>
          <p:cNvPr id="7" name="Picture 6" descr="C:\Users\PClark\AppData\Local\Microsoft\Windows\Temporary Internet Files\Content.IE5\259H53K4\MC900432655[1].png"/>
          <p:cNvPicPr/>
          <p:nvPr/>
        </p:nvPicPr>
        <p:blipFill>
          <a:blip r:embed="rId6">
            <a:extLst>
              <a:ext uri="{28A0092B-C50C-407E-A947-70E740481C1C}">
                <a14:useLocalDpi xmlns:a14="http://schemas.microsoft.com/office/drawing/2010/main" val="0"/>
              </a:ext>
            </a:extLst>
          </a:blip>
          <a:srcRect/>
          <a:stretch>
            <a:fillRect/>
          </a:stretch>
        </p:blipFill>
        <p:spPr bwMode="auto">
          <a:xfrm>
            <a:off x="-53410" y="137121"/>
            <a:ext cx="1719580" cy="1719580"/>
          </a:xfrm>
          <a:prstGeom prst="rect">
            <a:avLst/>
          </a:prstGeom>
          <a:noFill/>
          <a:ln>
            <a:noFill/>
          </a:ln>
        </p:spPr>
      </p:pic>
    </p:spTree>
    <p:extLst>
      <p:ext uri="{BB962C8B-B14F-4D97-AF65-F5344CB8AC3E}">
        <p14:creationId xmlns:p14="http://schemas.microsoft.com/office/powerpoint/2010/main" val="2223190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83773" y="918224"/>
            <a:ext cx="3543946" cy="3826771"/>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Understanding the world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300" dirty="0">
                <a:effectLst/>
                <a:latin typeface="Calibri" panose="020F0502020204030204" pitchFamily="34" charset="0"/>
                <a:ea typeface="Calibri" panose="020F0502020204030204" pitchFamily="34" charset="0"/>
                <a:cs typeface="Comic Sans MS" panose="030F0702030302020204" pitchFamily="66" charset="0"/>
              </a:rPr>
              <a:t>We will be learning all about the natural world around us, taking inspiration from </a:t>
            </a:r>
            <a:r>
              <a:rPr lang="en-GB" sz="1300" dirty="0" smtClean="0">
                <a:latin typeface="Calibri" panose="020F0502020204030204" pitchFamily="34" charset="0"/>
                <a:ea typeface="Calibri" panose="020F0502020204030204" pitchFamily="34" charset="0"/>
                <a:cs typeface="Comic Sans MS" panose="030F0702030302020204" pitchFamily="66" charset="0"/>
              </a:rPr>
              <a:t>our theme ‘Changes’</a:t>
            </a:r>
            <a:r>
              <a:rPr lang="en-GB" sz="1300" dirty="0" smtClean="0">
                <a:effectLst/>
                <a:latin typeface="Calibri" panose="020F0502020204030204" pitchFamily="34" charset="0"/>
                <a:ea typeface="Calibri" panose="020F0502020204030204" pitchFamily="34" charset="0"/>
                <a:cs typeface="Comic Sans MS" panose="030F0702030302020204" pitchFamily="66" charset="0"/>
              </a:rPr>
              <a:t>.</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300" dirty="0">
                <a:effectLst/>
                <a:latin typeface="Calibri" panose="020F0502020204030204" pitchFamily="34" charset="0"/>
                <a:ea typeface="Calibri" panose="020F0502020204030204" pitchFamily="34" charset="0"/>
                <a:cs typeface="Times New Roman" panose="02020603050405020304" pitchFamily="18" charset="0"/>
              </a:rPr>
              <a:t>The children will be making observations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of our outside environment to see if they can start to find signs of Spring. We will discuss how the weather differs from the other seasons and </a:t>
            </a:r>
            <a:r>
              <a:rPr lang="en-GB" sz="1300" dirty="0" smtClean="0">
                <a:latin typeface="Calibri" panose="020F0502020204030204" pitchFamily="34" charset="0"/>
                <a:ea typeface="Calibri" panose="020F0502020204030204" pitchFamily="34" charset="0"/>
                <a:cs typeface="Times New Roman" panose="02020603050405020304" pitchFamily="18" charset="0"/>
              </a:rPr>
              <a:t>the</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activities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that are suitable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for Spring e.g. gardening. </a:t>
            </a:r>
            <a:r>
              <a:rPr lang="en-GB" sz="1300" dirty="0"/>
              <a:t>We will continue to think about how </a:t>
            </a:r>
            <a:r>
              <a:rPr lang="en-GB" sz="1300" dirty="0" smtClean="0"/>
              <a:t>nature develops</a:t>
            </a:r>
            <a:r>
              <a:rPr lang="en-GB" sz="1300" dirty="0" smtClean="0"/>
              <a:t> and </a:t>
            </a:r>
            <a:r>
              <a:rPr lang="en-GB" sz="1300" dirty="0"/>
              <a:t>grow our own sunflowers</a:t>
            </a:r>
            <a:r>
              <a:rPr lang="en-GB" sz="1300" dirty="0" smtClean="0"/>
              <a:t>.</a:t>
            </a:r>
          </a:p>
          <a:p>
            <a:endParaRPr lang="en-GB" sz="1300" dirty="0"/>
          </a:p>
          <a:p>
            <a:r>
              <a:rPr lang="en-GB" sz="1300" dirty="0" smtClean="0"/>
              <a:t>We will also be talking about past and present and remembering how much the children have grown since being a baby and what has changed in their lives since then. </a:t>
            </a:r>
          </a:p>
          <a:p>
            <a:endParaRPr lang="en-GB" sz="1300" dirty="0" smtClean="0"/>
          </a:p>
        </p:txBody>
      </p:sp>
      <p:sp>
        <p:nvSpPr>
          <p:cNvPr id="5" name="Text Box 2"/>
          <p:cNvSpPr txBox="1">
            <a:spLocks noChangeArrowheads="1"/>
          </p:cNvSpPr>
          <p:nvPr/>
        </p:nvSpPr>
        <p:spPr bwMode="auto">
          <a:xfrm>
            <a:off x="468233" y="1328082"/>
            <a:ext cx="3538466" cy="4407700"/>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Religious Education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During this term, the children will be focusing on </a:t>
            </a:r>
            <a:r>
              <a:rPr lang="en-GB" sz="1300" dirty="0" smtClean="0">
                <a:latin typeface="Calibri" panose="020F0502020204030204" pitchFamily="34" charset="0"/>
                <a:ea typeface="Calibri" panose="020F0502020204030204" pitchFamily="34" charset="0"/>
                <a:cs typeface="Times New Roman" panose="02020603050405020304" pitchFamily="18" charset="0"/>
              </a:rPr>
              <a:t>Branch 4 ‘Desert to Garden</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 In this topic </a:t>
            </a:r>
            <a:r>
              <a:rPr lang="en-GB" sz="1300" dirty="0">
                <a:effectLst/>
                <a:latin typeface="Calibri" panose="020F0502020204030204" pitchFamily="34" charset="0"/>
                <a:ea typeface="Calibri" panose="020F0502020204030204" pitchFamily="34" charset="0"/>
                <a:cs typeface="Times New Roman" panose="02020603050405020304" pitchFamily="18" charset="0"/>
              </a:rPr>
              <a:t>the children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will discuss Shrove Tuesday and Ash Wednesday and mark their significance, </a:t>
            </a:r>
            <a:r>
              <a:rPr lang="en-GB" sz="1300" dirty="0" smtClean="0">
                <a:latin typeface="Calibri" panose="020F0502020204030204" pitchFamily="34" charset="0"/>
                <a:ea typeface="Calibri" panose="020F0502020204030204" pitchFamily="34" charset="0"/>
                <a:cs typeface="Times New Roman" panose="02020603050405020304" pitchFamily="18" charset="0"/>
              </a:rPr>
              <a:t>during Lent as we prepare for Easter.</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  W</a:t>
            </a:r>
            <a:r>
              <a:rPr lang="en-GB" sz="1300" dirty="0" smtClean="0">
                <a:latin typeface="Calibri" panose="020F0502020204030204" pitchFamily="34" charset="0"/>
                <a:ea typeface="Calibri" panose="020F0502020204030204" pitchFamily="34" charset="0"/>
                <a:cs typeface="Times New Roman" panose="02020603050405020304" pitchFamily="18" charset="0"/>
              </a:rPr>
              <a:t>e will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be thinking </a:t>
            </a:r>
            <a:r>
              <a:rPr lang="en-GB" sz="1300" dirty="0" smtClean="0">
                <a:latin typeface="Calibri" panose="020F0502020204030204" pitchFamily="34" charset="0"/>
                <a:ea typeface="Calibri" panose="020F0502020204030204" pitchFamily="34" charset="0"/>
                <a:cs typeface="Times New Roman" panose="02020603050405020304" pitchFamily="18" charset="0"/>
              </a:rPr>
              <a:t>about what living things need to help them grow. We will then link to people growing in their faith and growing to be more like Jesus. </a:t>
            </a:r>
          </a:p>
          <a:p>
            <a:pPr algn="ctr">
              <a:lnSpc>
                <a:spcPct val="115000"/>
              </a:lnSpc>
              <a:spcAft>
                <a:spcPts val="1000"/>
              </a:spcAft>
            </a:pPr>
            <a:r>
              <a:rPr lang="en-GB" sz="1300" dirty="0" smtClean="0">
                <a:latin typeface="Calibri" panose="020F0502020204030204" pitchFamily="34" charset="0"/>
                <a:ea typeface="Calibri" panose="020F0502020204030204" pitchFamily="34" charset="0"/>
                <a:cs typeface="Times New Roman" panose="02020603050405020304" pitchFamily="18" charset="0"/>
              </a:rPr>
              <a:t>We will </a:t>
            </a:r>
            <a:r>
              <a:rPr lang="en-GB" sz="1300" dirty="0" smtClean="0">
                <a:latin typeface="Calibri" panose="020F0502020204030204" pitchFamily="34" charset="0"/>
                <a:ea typeface="Calibri" panose="020F0502020204030204" pitchFamily="34" charset="0"/>
                <a:cs typeface="Times New Roman" panose="02020603050405020304" pitchFamily="18" charset="0"/>
              </a:rPr>
              <a:t>have</a:t>
            </a:r>
            <a:r>
              <a:rPr lang="en-GB" sz="1300" dirty="0" smtClean="0">
                <a:latin typeface="Calibri" panose="020F0502020204030204" pitchFamily="34" charset="0"/>
                <a:ea typeface="Calibri" panose="020F0502020204030204" pitchFamily="34" charset="0"/>
                <a:cs typeface="Times New Roman" panose="02020603050405020304" pitchFamily="18" charset="0"/>
              </a:rPr>
              <a:t> </a:t>
            </a:r>
            <a:r>
              <a:rPr lang="en-GB" sz="1300" dirty="0" smtClean="0">
                <a:latin typeface="Calibri" panose="020F0502020204030204" pitchFamily="34" charset="0"/>
                <a:ea typeface="Calibri" panose="020F0502020204030204" pitchFamily="34" charset="0"/>
                <a:cs typeface="Times New Roman" panose="02020603050405020304" pitchFamily="18" charset="0"/>
              </a:rPr>
              <a:t>weekly </a:t>
            </a:r>
            <a:r>
              <a:rPr lang="en-GB" sz="1300" dirty="0" smtClean="0">
                <a:latin typeface="Calibri" panose="020F0502020204030204" pitchFamily="34" charset="0"/>
                <a:ea typeface="Calibri" panose="020F0502020204030204" pitchFamily="34" charset="0"/>
                <a:cs typeface="Times New Roman" panose="02020603050405020304" pitchFamily="18" charset="0"/>
              </a:rPr>
              <a:t>assemblies, presenting the Stations </a:t>
            </a:r>
            <a:r>
              <a:rPr lang="en-GB" sz="1300" dirty="0" smtClean="0">
                <a:latin typeface="Calibri" panose="020F0502020204030204" pitchFamily="34" charset="0"/>
                <a:ea typeface="Calibri" panose="020F0502020204030204" pitchFamily="34" charset="0"/>
                <a:cs typeface="Times New Roman" panose="02020603050405020304" pitchFamily="18" charset="0"/>
              </a:rPr>
              <a:t>of the Cross during Lent and as a class we will be making our own Lenten promises. </a:t>
            </a:r>
          </a:p>
          <a:p>
            <a:pPr algn="ctr">
              <a:lnSpc>
                <a:spcPct val="115000"/>
              </a:lnSpc>
              <a:spcAft>
                <a:spcPts val="1000"/>
              </a:spcAft>
            </a:pPr>
            <a:r>
              <a:rPr lang="en-GB" sz="1300" dirty="0" smtClean="0">
                <a:latin typeface="Calibri" panose="020F0502020204030204" pitchFamily="34" charset="0"/>
                <a:ea typeface="Calibri" panose="020F0502020204030204" pitchFamily="34" charset="0"/>
                <a:cs typeface="Times New Roman" panose="02020603050405020304" pitchFamily="18" charset="0"/>
              </a:rPr>
              <a:t>Towards the end of our topic we will think about the importance of Easter and how Jesus dying for us allowed him to then rise again and prove he was the Son of God. </a:t>
            </a:r>
          </a:p>
        </p:txBody>
      </p:sp>
      <p:sp>
        <p:nvSpPr>
          <p:cNvPr id="6" name="Text Box 2"/>
          <p:cNvSpPr txBox="1">
            <a:spLocks noChangeArrowheads="1"/>
          </p:cNvSpPr>
          <p:nvPr/>
        </p:nvSpPr>
        <p:spPr bwMode="auto">
          <a:xfrm>
            <a:off x="8316121" y="1225149"/>
            <a:ext cx="3604467" cy="4285965"/>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1000"/>
              </a:spcAft>
            </a:pPr>
            <a:r>
              <a:rPr lang="en-GB" sz="1400" u="sng" dirty="0">
                <a:effectLst/>
                <a:latin typeface="Calibri" panose="020F0502020204030204" pitchFamily="34" charset="0"/>
                <a:ea typeface="Calibri" panose="020F0502020204030204" pitchFamily="34" charset="0"/>
                <a:cs typeface="Times New Roman" panose="02020603050405020304" pitchFamily="18" charset="0"/>
              </a:rPr>
              <a:t>Expressive art and design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300" dirty="0">
                <a:effectLst/>
                <a:latin typeface="Calibri" panose="020F0502020204030204" pitchFamily="34" charset="0"/>
                <a:ea typeface="Calibri" panose="020F0502020204030204" pitchFamily="34" charset="0"/>
                <a:cs typeface="Times New Roman" panose="02020603050405020304" pitchFamily="18" charset="0"/>
              </a:rPr>
              <a:t>The children will be representing their own ideas, thoughts and feelings through making their own </a:t>
            </a:r>
            <a:r>
              <a:rPr lang="en-GB" sz="1300" dirty="0" smtClean="0">
                <a:effectLst/>
                <a:latin typeface="Calibri" panose="020F0502020204030204" pitchFamily="34" charset="0"/>
                <a:ea typeface="Calibri" panose="020F0502020204030204" pitchFamily="34" charset="0"/>
                <a:cs typeface="Times New Roman" panose="02020603050405020304" pitchFamily="18" charset="0"/>
              </a:rPr>
              <a:t>spring pictures using </a:t>
            </a:r>
            <a:r>
              <a:rPr lang="en-GB" sz="1300" dirty="0">
                <a:effectLst/>
                <a:latin typeface="Calibri" panose="020F0502020204030204" pitchFamily="34" charset="0"/>
                <a:ea typeface="Calibri" panose="020F0502020204030204" pitchFamily="34" charset="0"/>
                <a:cs typeface="Times New Roman" panose="02020603050405020304" pitchFamily="18" charset="0"/>
              </a:rPr>
              <a:t>a range of different media and materials. </a:t>
            </a:r>
            <a:endParaRPr lang="en-GB" sz="1300" dirty="0">
              <a:latin typeface="Calibri" panose="020F0502020204030204" pitchFamily="34" charset="0"/>
              <a:cs typeface="Times New Roman" panose="02020603050405020304" pitchFamily="18" charset="0"/>
            </a:endParaRPr>
          </a:p>
          <a:p>
            <a:pPr>
              <a:lnSpc>
                <a:spcPct val="115000"/>
              </a:lnSpc>
              <a:spcAft>
                <a:spcPts val="1000"/>
              </a:spcAft>
            </a:pPr>
            <a:r>
              <a:rPr lang="en-GB" sz="1300" dirty="0" smtClean="0">
                <a:latin typeface="Calibri" panose="020F0502020204030204" pitchFamily="34" charset="0"/>
              </a:rPr>
              <a:t>We </a:t>
            </a:r>
            <a:r>
              <a:rPr lang="en-GB" sz="1300" dirty="0">
                <a:latin typeface="Calibri" panose="020F0502020204030204" pitchFamily="34" charset="0"/>
              </a:rPr>
              <a:t>will continue to give the children opportunities to role play stories, situations and occasions to develop their story telling and drama skills. </a:t>
            </a:r>
            <a:r>
              <a:rPr lang="en-GB" sz="1300" dirty="0" smtClean="0">
                <a:latin typeface="Calibri" panose="020F0502020204030204" pitchFamily="34" charset="0"/>
              </a:rPr>
              <a:t>We </a:t>
            </a:r>
            <a:r>
              <a:rPr lang="en-GB" sz="1300" dirty="0">
                <a:latin typeface="Calibri" panose="020F0502020204030204" pitchFamily="34" charset="0"/>
              </a:rPr>
              <a:t>will continue to </a:t>
            </a:r>
            <a:r>
              <a:rPr lang="en-GB" sz="1300" dirty="0" smtClean="0">
                <a:latin typeface="Calibri" panose="020F0502020204030204" pitchFamily="34" charset="0"/>
              </a:rPr>
              <a:t>exploring </a:t>
            </a:r>
            <a:r>
              <a:rPr lang="en-GB" sz="1300" dirty="0">
                <a:latin typeface="Calibri" panose="020F0502020204030204" pitchFamily="34" charset="0"/>
              </a:rPr>
              <a:t>sounds and </a:t>
            </a:r>
            <a:r>
              <a:rPr lang="en-GB" sz="1300" dirty="0" smtClean="0">
                <a:latin typeface="Calibri" panose="020F0502020204030204" pitchFamily="34" charset="0"/>
              </a:rPr>
              <a:t>songs through singing and experimenting with different materials. The children will also get the opportunity to make props to support their role play using various forms and functions. </a:t>
            </a:r>
          </a:p>
          <a:p>
            <a:pPr>
              <a:lnSpc>
                <a:spcPct val="115000"/>
              </a:lnSpc>
              <a:spcAft>
                <a:spcPts val="1000"/>
              </a:spcAft>
            </a:pPr>
            <a:endParaRPr lang="en-GB" sz="13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3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C:\Users\PClark\AppData\Local\Microsoft\Windows\Temporary Internet Files\Content.IE5\259H53K4\MC900441798[1].png"/>
          <p:cNvPicPr/>
          <p:nvPr/>
        </p:nvPicPr>
        <p:blipFill>
          <a:blip r:embed="rId2">
            <a:extLst>
              <a:ext uri="{28A0092B-C50C-407E-A947-70E740481C1C}">
                <a14:useLocalDpi xmlns:a14="http://schemas.microsoft.com/office/drawing/2010/main" val="0"/>
              </a:ext>
            </a:extLst>
          </a:blip>
          <a:srcRect/>
          <a:stretch>
            <a:fillRect/>
          </a:stretch>
        </p:blipFill>
        <p:spPr bwMode="auto">
          <a:xfrm rot="19787023">
            <a:off x="8734590" y="-128258"/>
            <a:ext cx="1533525" cy="1533525"/>
          </a:xfrm>
          <a:prstGeom prst="rect">
            <a:avLst/>
          </a:prstGeom>
          <a:noFill/>
          <a:ln>
            <a:noFill/>
          </a:ln>
        </p:spPr>
      </p:pic>
      <p:pic>
        <p:nvPicPr>
          <p:cNvPr id="8" name="Picture 7" descr="C:\Users\PClark\AppData\Local\Microsoft\Windows\Temporary Internet Files\Content.IE5\HNYACTP2\MC900432652[1].png"/>
          <p:cNvPicPr/>
          <p:nvPr/>
        </p:nvPicPr>
        <p:blipFill>
          <a:blip r:embed="rId3">
            <a:extLst>
              <a:ext uri="{28A0092B-C50C-407E-A947-70E740481C1C}">
                <a14:useLocalDpi xmlns:a14="http://schemas.microsoft.com/office/drawing/2010/main" val="0"/>
              </a:ext>
            </a:extLst>
          </a:blip>
          <a:srcRect/>
          <a:stretch>
            <a:fillRect/>
          </a:stretch>
        </p:blipFill>
        <p:spPr bwMode="auto">
          <a:xfrm>
            <a:off x="9421427" y="4424551"/>
            <a:ext cx="1128395" cy="1128395"/>
          </a:xfrm>
          <a:prstGeom prst="rect">
            <a:avLst/>
          </a:prstGeom>
          <a:noFill/>
          <a:ln>
            <a:noFill/>
          </a:ln>
        </p:spPr>
      </p:pic>
      <p:pic>
        <p:nvPicPr>
          <p:cNvPr id="9" name="Picture 8" descr="C:\Users\PClark\AppData\Local\Microsoft\Windows\Temporary Internet Files\Content.IE5\74XY6LM2\MC900432569[1].png"/>
          <p:cNvPicPr/>
          <p:nvPr/>
        </p:nvPicPr>
        <p:blipFill>
          <a:blip r:embed="rId4">
            <a:extLst>
              <a:ext uri="{28A0092B-C50C-407E-A947-70E740481C1C}">
                <a14:useLocalDpi xmlns:a14="http://schemas.microsoft.com/office/drawing/2010/main" val="0"/>
              </a:ext>
            </a:extLst>
          </a:blip>
          <a:srcRect/>
          <a:stretch>
            <a:fillRect/>
          </a:stretch>
        </p:blipFill>
        <p:spPr bwMode="auto">
          <a:xfrm>
            <a:off x="5461322" y="4852859"/>
            <a:ext cx="1400175" cy="1400175"/>
          </a:xfrm>
          <a:prstGeom prst="rect">
            <a:avLst/>
          </a:prstGeom>
          <a:noFill/>
          <a:ln>
            <a:noFill/>
          </a:ln>
        </p:spPr>
      </p:pic>
      <p:pic>
        <p:nvPicPr>
          <p:cNvPr id="11" name="Picture 10" descr="C:\Users\cforrest\AppData\Local\Microsoft\Windows\Temporary Internet Files\Content.IE5\OMJL24QJ\MC900361646[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1392" y="5255594"/>
            <a:ext cx="888836" cy="1304406"/>
          </a:xfrm>
          <a:prstGeom prst="rect">
            <a:avLst/>
          </a:prstGeom>
          <a:noFill/>
          <a:ln>
            <a:noFill/>
          </a:ln>
        </p:spPr>
      </p:pic>
      <p:pic>
        <p:nvPicPr>
          <p:cNvPr id="1027" name="Picture 3" descr="C:\Users\edelaloye\AppData\Local\Microsoft\Windows\Temporary Internet Files\Content.IE5\7WPBGOJ2\religious_clipart_church[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81" y="691755"/>
            <a:ext cx="571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3685907" y="218137"/>
            <a:ext cx="1458970" cy="1032754"/>
          </a:xfrm>
          <a:prstGeom prst="rect">
            <a:avLst/>
          </a:prstGeom>
        </p:spPr>
      </p:pic>
    </p:spTree>
    <p:extLst>
      <p:ext uri="{BB962C8B-B14F-4D97-AF65-F5344CB8AC3E}">
        <p14:creationId xmlns:p14="http://schemas.microsoft.com/office/powerpoint/2010/main" val="2335285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37545" y="1861619"/>
            <a:ext cx="3528060" cy="2574038"/>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spAutoFit/>
          </a:bodyPr>
          <a:lstStyle/>
          <a:p>
            <a:pPr>
              <a:lnSpc>
                <a:spcPct val="115000"/>
              </a:lnSpc>
              <a:spcAft>
                <a:spcPts val="1000"/>
              </a:spcAft>
            </a:pPr>
            <a:r>
              <a:rPr lang="en-GB" sz="1300" dirty="0">
                <a:effectLst/>
                <a:latin typeface="Calibri"/>
                <a:ea typeface="Calibri"/>
                <a:cs typeface="Times New Roman"/>
              </a:rPr>
              <a:t>Below are a list of diary dates, if these change at all for any reason we will let you know</a:t>
            </a:r>
            <a:r>
              <a:rPr lang="en-GB" sz="1300" dirty="0" smtClean="0">
                <a:effectLst/>
                <a:latin typeface="Calibri"/>
                <a:ea typeface="Calibri"/>
                <a:cs typeface="Times New Roman"/>
              </a:rPr>
              <a:t>.</a:t>
            </a:r>
          </a:p>
          <a:p>
            <a:pPr>
              <a:lnSpc>
                <a:spcPct val="115000"/>
              </a:lnSpc>
              <a:spcAft>
                <a:spcPts val="1000"/>
              </a:spcAft>
            </a:pPr>
            <a:r>
              <a:rPr lang="en-GB" sz="1300" dirty="0" smtClean="0">
                <a:latin typeface="Calibri"/>
                <a:ea typeface="Calibri"/>
                <a:cs typeface="Times New Roman"/>
              </a:rPr>
              <a:t>23</a:t>
            </a:r>
            <a:r>
              <a:rPr lang="en-GB" sz="1300" baseline="30000" dirty="0" smtClean="0">
                <a:latin typeface="Calibri"/>
                <a:ea typeface="Calibri"/>
                <a:cs typeface="Times New Roman"/>
              </a:rPr>
              <a:t>rd</a:t>
            </a:r>
            <a:r>
              <a:rPr lang="en-GB" sz="1300" dirty="0">
                <a:latin typeface="Calibri"/>
                <a:ea typeface="Calibri"/>
                <a:cs typeface="Times New Roman"/>
              </a:rPr>
              <a:t> </a:t>
            </a:r>
            <a:r>
              <a:rPr lang="en-GB" sz="1300" dirty="0" smtClean="0">
                <a:latin typeface="Calibri"/>
                <a:ea typeface="Calibri"/>
                <a:cs typeface="Times New Roman"/>
              </a:rPr>
              <a:t>February</a:t>
            </a:r>
            <a:r>
              <a:rPr lang="en-GB" sz="1300" dirty="0" smtClean="0">
                <a:latin typeface="Calibri"/>
                <a:ea typeface="Calibri"/>
                <a:cs typeface="Times New Roman"/>
              </a:rPr>
              <a:t>: Children start back</a:t>
            </a:r>
          </a:p>
          <a:p>
            <a:pPr>
              <a:lnSpc>
                <a:spcPct val="115000"/>
              </a:lnSpc>
              <a:spcAft>
                <a:spcPts val="1000"/>
              </a:spcAft>
            </a:pPr>
            <a:r>
              <a:rPr lang="en-GB" sz="1300" dirty="0" smtClean="0">
                <a:ea typeface="Calibri"/>
                <a:cs typeface="Times New Roman"/>
              </a:rPr>
              <a:t>2</a:t>
            </a:r>
            <a:r>
              <a:rPr lang="en-GB" sz="1300" baseline="30000" dirty="0" smtClean="0">
                <a:ea typeface="Calibri"/>
                <a:cs typeface="Times New Roman"/>
              </a:rPr>
              <a:t>nd</a:t>
            </a:r>
            <a:r>
              <a:rPr lang="en-GB" sz="1300" dirty="0" smtClean="0">
                <a:ea typeface="Calibri"/>
                <a:cs typeface="Times New Roman"/>
              </a:rPr>
              <a:t> </a:t>
            </a:r>
            <a:r>
              <a:rPr lang="en-GB" sz="1300" dirty="0" smtClean="0">
                <a:ea typeface="Calibri"/>
                <a:cs typeface="Times New Roman"/>
              </a:rPr>
              <a:t>March: St. David’s Day (wear yellow)</a:t>
            </a:r>
          </a:p>
          <a:p>
            <a:pPr>
              <a:lnSpc>
                <a:spcPct val="115000"/>
              </a:lnSpc>
              <a:spcAft>
                <a:spcPts val="1000"/>
              </a:spcAft>
            </a:pPr>
            <a:r>
              <a:rPr lang="en-GB" sz="1300" dirty="0" smtClean="0">
                <a:ea typeface="Calibri"/>
                <a:cs typeface="Times New Roman"/>
              </a:rPr>
              <a:t>5</a:t>
            </a:r>
            <a:r>
              <a:rPr lang="en-GB" sz="1300" baseline="30000" dirty="0" smtClean="0">
                <a:ea typeface="Calibri"/>
                <a:cs typeface="Times New Roman"/>
              </a:rPr>
              <a:t>th</a:t>
            </a:r>
            <a:r>
              <a:rPr lang="en-GB" sz="1300" dirty="0">
                <a:ea typeface="Calibri"/>
                <a:cs typeface="Times New Roman"/>
              </a:rPr>
              <a:t> </a:t>
            </a:r>
            <a:r>
              <a:rPr lang="en-GB" sz="1300" dirty="0" smtClean="0">
                <a:ea typeface="Calibri"/>
                <a:cs typeface="Times New Roman"/>
              </a:rPr>
              <a:t>March</a:t>
            </a:r>
            <a:r>
              <a:rPr lang="en-GB" sz="1300" dirty="0" smtClean="0">
                <a:ea typeface="Calibri"/>
                <a:cs typeface="Times New Roman"/>
              </a:rPr>
              <a:t>: World Book Day- dress up as favourite book character.</a:t>
            </a:r>
          </a:p>
          <a:p>
            <a:pPr>
              <a:lnSpc>
                <a:spcPct val="115000"/>
              </a:lnSpc>
              <a:spcAft>
                <a:spcPts val="1000"/>
              </a:spcAft>
            </a:pPr>
            <a:r>
              <a:rPr lang="en-GB" sz="1300" dirty="0" smtClean="0">
                <a:latin typeface="Calibri"/>
                <a:ea typeface="Calibri"/>
                <a:cs typeface="Times New Roman"/>
              </a:rPr>
              <a:t>17</a:t>
            </a:r>
            <a:r>
              <a:rPr lang="en-GB" sz="1300" baseline="30000" dirty="0" smtClean="0">
                <a:latin typeface="Calibri"/>
                <a:ea typeface="Calibri"/>
                <a:cs typeface="Times New Roman"/>
              </a:rPr>
              <a:t>th</a:t>
            </a:r>
            <a:r>
              <a:rPr lang="en-GB" sz="1300" dirty="0" smtClean="0">
                <a:latin typeface="Calibri"/>
                <a:ea typeface="Calibri"/>
                <a:cs typeface="Times New Roman"/>
              </a:rPr>
              <a:t> </a:t>
            </a:r>
            <a:r>
              <a:rPr lang="en-GB" sz="1300" dirty="0" smtClean="0">
                <a:latin typeface="Calibri"/>
                <a:ea typeface="Calibri"/>
                <a:cs typeface="Times New Roman"/>
              </a:rPr>
              <a:t>March: St Patrick’s Day (wear green)</a:t>
            </a:r>
          </a:p>
          <a:p>
            <a:pPr>
              <a:lnSpc>
                <a:spcPct val="115000"/>
              </a:lnSpc>
              <a:spcAft>
                <a:spcPts val="1000"/>
              </a:spcAft>
            </a:pPr>
            <a:r>
              <a:rPr lang="en-GB" sz="1300" dirty="0" smtClean="0">
                <a:latin typeface="Calibri"/>
                <a:ea typeface="Calibri"/>
                <a:cs typeface="Times New Roman"/>
              </a:rPr>
              <a:t>30</a:t>
            </a:r>
            <a:r>
              <a:rPr lang="en-GB" sz="1300" baseline="30000" dirty="0" smtClean="0">
                <a:latin typeface="Calibri"/>
                <a:ea typeface="Calibri"/>
                <a:cs typeface="Times New Roman"/>
              </a:rPr>
              <a:t>th</a:t>
            </a:r>
            <a:r>
              <a:rPr lang="en-GB" sz="1300" dirty="0" smtClean="0">
                <a:latin typeface="Calibri"/>
                <a:ea typeface="Calibri"/>
                <a:cs typeface="Times New Roman"/>
              </a:rPr>
              <a:t> </a:t>
            </a:r>
            <a:r>
              <a:rPr lang="en-GB" sz="1300" dirty="0" smtClean="0">
                <a:latin typeface="Calibri"/>
                <a:ea typeface="Calibri"/>
                <a:cs typeface="Times New Roman"/>
              </a:rPr>
              <a:t>March: Break up for Easter holidays</a:t>
            </a:r>
          </a:p>
        </p:txBody>
      </p:sp>
      <p:sp>
        <p:nvSpPr>
          <p:cNvPr id="5" name="Text Box 2"/>
          <p:cNvSpPr txBox="1">
            <a:spLocks noChangeArrowheads="1"/>
          </p:cNvSpPr>
          <p:nvPr/>
        </p:nvSpPr>
        <p:spPr bwMode="auto">
          <a:xfrm>
            <a:off x="6571784" y="1442665"/>
            <a:ext cx="5173526" cy="3763649"/>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nSpc>
                <a:spcPct val="115000"/>
              </a:lnSpc>
              <a:spcAft>
                <a:spcPts val="1000"/>
              </a:spcAft>
            </a:pPr>
            <a:r>
              <a:rPr lang="en-GB" sz="1200" dirty="0">
                <a:effectLst/>
                <a:latin typeface="Calibri"/>
                <a:ea typeface="Calibri"/>
                <a:cs typeface="Times New Roman"/>
              </a:rPr>
              <a:t>In order to support your child it would be helpful if you could encourage them to…………</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 Recognise their name when finding their pegs/drawers.</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 Be putting their shoes and slippers on themselves.</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-Be using a knife and fork when they eat their dinner.</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-Dressing and undressing themselves.</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-Put their own coats on and begin to use the zips or buttons themselves.</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-Recognise </a:t>
            </a:r>
            <a:r>
              <a:rPr lang="en-GB" sz="1200" dirty="0" smtClean="0">
                <a:effectLst/>
                <a:latin typeface="Calibri"/>
                <a:ea typeface="Calibri"/>
                <a:cs typeface="Times New Roman"/>
              </a:rPr>
              <a:t>two digit numbers </a:t>
            </a:r>
            <a:r>
              <a:rPr lang="en-GB" sz="1200" dirty="0">
                <a:effectLst/>
                <a:latin typeface="Calibri"/>
                <a:ea typeface="Calibri"/>
                <a:cs typeface="Times New Roman"/>
              </a:rPr>
              <a:t>within their everyday environment.</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-Write their own </a:t>
            </a:r>
            <a:r>
              <a:rPr lang="en-GB" sz="1200" dirty="0" smtClean="0">
                <a:effectLst/>
                <a:latin typeface="Calibri"/>
                <a:ea typeface="Calibri"/>
                <a:cs typeface="Times New Roman"/>
              </a:rPr>
              <a:t>name in the cursive style.</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-Tidy up after themselves</a:t>
            </a:r>
            <a:endParaRPr lang="en-GB" sz="1100" dirty="0">
              <a:effectLst/>
              <a:latin typeface="Calibri"/>
              <a:ea typeface="Calibri"/>
              <a:cs typeface="Times New Roman"/>
            </a:endParaRPr>
          </a:p>
          <a:p>
            <a:pPr>
              <a:lnSpc>
                <a:spcPct val="115000"/>
              </a:lnSpc>
              <a:spcAft>
                <a:spcPts val="1000"/>
              </a:spcAft>
            </a:pPr>
            <a:r>
              <a:rPr lang="en-GB" sz="1200" dirty="0">
                <a:effectLst/>
                <a:latin typeface="Calibri"/>
                <a:ea typeface="Calibri"/>
                <a:cs typeface="Times New Roman"/>
              </a:rPr>
              <a:t>-Wipe their own noses</a:t>
            </a:r>
            <a:r>
              <a:rPr lang="en-GB" sz="1200" dirty="0" smtClean="0">
                <a:effectLst/>
                <a:latin typeface="Calibri"/>
                <a:ea typeface="Calibri"/>
                <a:cs typeface="Times New Roman"/>
              </a:rPr>
              <a:t>.</a:t>
            </a:r>
          </a:p>
          <a:p>
            <a:pPr>
              <a:lnSpc>
                <a:spcPct val="115000"/>
              </a:lnSpc>
              <a:spcAft>
                <a:spcPts val="1000"/>
              </a:spcAft>
            </a:pPr>
            <a:endParaRPr lang="en-GB" sz="1100" dirty="0">
              <a:effectLst/>
              <a:latin typeface="Calibri"/>
              <a:ea typeface="Calibri"/>
              <a:cs typeface="Times New Roman"/>
            </a:endParaRPr>
          </a:p>
          <a:p>
            <a:pPr>
              <a:lnSpc>
                <a:spcPct val="115000"/>
              </a:lnSpc>
              <a:spcAft>
                <a:spcPts val="1000"/>
              </a:spcAft>
            </a:pPr>
            <a:r>
              <a:rPr lang="en-GB" sz="1100" dirty="0">
                <a:effectLst/>
                <a:latin typeface="Calibri"/>
                <a:ea typeface="Calibri"/>
                <a:cs typeface="Times New Roman"/>
              </a:rPr>
              <a:t> </a:t>
            </a:r>
          </a:p>
          <a:p>
            <a:pPr>
              <a:lnSpc>
                <a:spcPct val="115000"/>
              </a:lnSpc>
              <a:spcAft>
                <a:spcPts val="1000"/>
              </a:spcAft>
            </a:pPr>
            <a:r>
              <a:rPr lang="en-GB" sz="1100" dirty="0">
                <a:effectLst/>
                <a:latin typeface="Calibri"/>
                <a:ea typeface="Calibri"/>
                <a:cs typeface="Times New Roman"/>
              </a:rPr>
              <a:t> </a:t>
            </a:r>
          </a:p>
        </p:txBody>
      </p:sp>
      <p:sp>
        <p:nvSpPr>
          <p:cNvPr id="6" name="TextBox 5"/>
          <p:cNvSpPr txBox="1"/>
          <p:nvPr/>
        </p:nvSpPr>
        <p:spPr>
          <a:xfrm>
            <a:off x="3438112" y="429150"/>
            <a:ext cx="4821382" cy="461665"/>
          </a:xfrm>
          <a:prstGeom prst="rect">
            <a:avLst/>
          </a:prstGeom>
          <a:noFill/>
        </p:spPr>
        <p:txBody>
          <a:bodyPr wrap="square" rtlCol="0">
            <a:spAutoFit/>
          </a:bodyPr>
          <a:lstStyle/>
          <a:p>
            <a:pPr algn="ctr"/>
            <a:r>
              <a:rPr lang="en-GB" sz="2400" b="1" dirty="0" smtClean="0">
                <a:solidFill>
                  <a:srgbClr val="FFC000"/>
                </a:solidFill>
                <a:latin typeface="HfW cursive" panose="00000500000000000000" pitchFamily="2" charset="0"/>
              </a:rPr>
              <a:t>Additional Information</a:t>
            </a:r>
            <a:endParaRPr lang="en-GB" sz="2400" b="1" dirty="0">
              <a:solidFill>
                <a:srgbClr val="FFC000"/>
              </a:solidFill>
              <a:latin typeface="HfW cursive" panose="00000500000000000000" pitchFamily="2" charset="0"/>
            </a:endParaRPr>
          </a:p>
        </p:txBody>
      </p:sp>
    </p:spTree>
    <p:extLst>
      <p:ext uri="{BB962C8B-B14F-4D97-AF65-F5344CB8AC3E}">
        <p14:creationId xmlns:p14="http://schemas.microsoft.com/office/powerpoint/2010/main" val="1128247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771798" y="762000"/>
            <a:ext cx="4625975" cy="4386649"/>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algn="ctr">
              <a:lnSpc>
                <a:spcPct val="115000"/>
              </a:lnSpc>
              <a:spcAft>
                <a:spcPts val="0"/>
              </a:spcAft>
            </a:pPr>
            <a:r>
              <a:rPr lang="en-GB" sz="1200" dirty="0">
                <a:effectLst/>
                <a:latin typeface="Calibri"/>
                <a:ea typeface="Calibri"/>
                <a:cs typeface="Times New Roman"/>
              </a:rPr>
              <a:t>Useful information</a:t>
            </a:r>
            <a:endParaRPr lang="en-GB" sz="11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Calibri"/>
                <a:ea typeface="Calibri"/>
                <a:cs typeface="Times New Roman"/>
              </a:rPr>
              <a:t>Please ensure ALL of your child’s belongings are named.</a:t>
            </a:r>
            <a:endParaRPr lang="en-GB" sz="11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Calibri"/>
                <a:ea typeface="Calibri"/>
                <a:cs typeface="Times New Roman"/>
              </a:rPr>
              <a:t>Book bags need to be brought in </a:t>
            </a:r>
            <a:r>
              <a:rPr lang="en-GB" sz="1200" b="1" u="sng" dirty="0">
                <a:effectLst/>
                <a:latin typeface="Calibri"/>
                <a:ea typeface="Calibri"/>
                <a:cs typeface="Times New Roman"/>
              </a:rPr>
              <a:t>every day</a:t>
            </a:r>
            <a:r>
              <a:rPr lang="en-GB" sz="1200" dirty="0">
                <a:effectLst/>
                <a:latin typeface="Calibri"/>
                <a:ea typeface="Calibri"/>
                <a:cs typeface="Times New Roman"/>
              </a:rPr>
              <a:t>.</a:t>
            </a:r>
            <a:endParaRPr lang="en-GB" sz="11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Calibri"/>
                <a:ea typeface="Calibri"/>
                <a:cs typeface="Times New Roman"/>
              </a:rPr>
              <a:t>Children should arrive in their PE kits on a </a:t>
            </a:r>
            <a:r>
              <a:rPr lang="en-GB" sz="1200" dirty="0" smtClean="0">
                <a:latin typeface="Calibri"/>
                <a:ea typeface="Calibri"/>
                <a:cs typeface="Times New Roman"/>
              </a:rPr>
              <a:t>Tuesday</a:t>
            </a:r>
            <a:r>
              <a:rPr lang="en-GB" sz="1200" dirty="0" smtClean="0">
                <a:effectLst/>
                <a:latin typeface="Calibri"/>
                <a:ea typeface="Calibri"/>
                <a:cs typeface="Times New Roman"/>
              </a:rPr>
              <a:t> </a:t>
            </a:r>
            <a:r>
              <a:rPr lang="en-GB" sz="1200" dirty="0">
                <a:effectLst/>
                <a:latin typeface="Calibri"/>
                <a:ea typeface="Calibri"/>
                <a:cs typeface="Times New Roman"/>
              </a:rPr>
              <a:t>morning for </a:t>
            </a:r>
            <a:r>
              <a:rPr lang="en-GB" sz="1200" dirty="0" smtClean="0">
                <a:effectLst/>
                <a:latin typeface="Calibri"/>
                <a:ea typeface="Calibri"/>
                <a:cs typeface="Times New Roman"/>
              </a:rPr>
              <a:t>Mrs Harris’ class </a:t>
            </a:r>
            <a:r>
              <a:rPr lang="en-GB" sz="1200">
                <a:effectLst/>
                <a:latin typeface="Calibri"/>
                <a:ea typeface="Calibri"/>
                <a:cs typeface="Times New Roman"/>
              </a:rPr>
              <a:t>and </a:t>
            </a:r>
            <a:r>
              <a:rPr lang="en-GB" sz="1200" smtClean="0">
                <a:effectLst/>
                <a:latin typeface="Calibri"/>
                <a:ea typeface="Calibri"/>
                <a:cs typeface="Times New Roman"/>
              </a:rPr>
              <a:t>for </a:t>
            </a:r>
            <a:r>
              <a:rPr lang="en-GB" sz="1200" dirty="0">
                <a:effectLst/>
                <a:latin typeface="Calibri"/>
                <a:ea typeface="Calibri"/>
                <a:cs typeface="Times New Roman"/>
              </a:rPr>
              <a:t>Mrs </a:t>
            </a:r>
            <a:r>
              <a:rPr lang="en-GB" sz="1200" dirty="0" smtClean="0">
                <a:latin typeface="Calibri"/>
                <a:ea typeface="Calibri"/>
                <a:cs typeface="Times New Roman"/>
              </a:rPr>
              <a:t>Scott’s </a:t>
            </a:r>
            <a:r>
              <a:rPr lang="en-GB" sz="1200" dirty="0" smtClean="0">
                <a:effectLst/>
                <a:latin typeface="Calibri"/>
                <a:ea typeface="Calibri"/>
                <a:cs typeface="Times New Roman"/>
              </a:rPr>
              <a:t>class.</a:t>
            </a:r>
          </a:p>
          <a:p>
            <a:pPr marL="342900" lvl="0" indent="-342900">
              <a:lnSpc>
                <a:spcPct val="115000"/>
              </a:lnSpc>
              <a:spcAft>
                <a:spcPts val="0"/>
              </a:spcAft>
              <a:buFont typeface="Symbol"/>
              <a:buChar char=""/>
            </a:pPr>
            <a:r>
              <a:rPr lang="en-GB" sz="1200" dirty="0" smtClean="0">
                <a:effectLst/>
                <a:latin typeface="Calibri"/>
                <a:ea typeface="Calibri"/>
                <a:cs typeface="Times New Roman"/>
              </a:rPr>
              <a:t>Star </a:t>
            </a:r>
            <a:r>
              <a:rPr lang="en-GB" sz="1200" dirty="0">
                <a:effectLst/>
                <a:latin typeface="Calibri"/>
                <a:ea typeface="Calibri"/>
                <a:cs typeface="Times New Roman"/>
              </a:rPr>
              <a:t>of the Week- Each Friday our class monkeys will choose a new star for the following week. They will be able to take their class monkey home for the weekend and write about their adventures in the book provided. Every child will get a go at being star of the week at some point in the year.</a:t>
            </a:r>
            <a:endParaRPr lang="en-GB" sz="11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Calibri"/>
                <a:ea typeface="Calibri"/>
                <a:cs typeface="Times New Roman"/>
              </a:rPr>
              <a:t>Rainbow of rewards- the children start with their picture on the cloud, if they do something exceptional, behave very well or use excellent manners they will be moved up one colour of the rainbow. If your child is on the sun by Friday they will be able to choose a special treat from our treat box.</a:t>
            </a:r>
            <a:endParaRPr lang="en-GB" sz="11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Calibri"/>
                <a:ea typeface="Calibri"/>
                <a:cs typeface="Times New Roman"/>
              </a:rPr>
              <a:t>Show and Tell- children will be able to bring in one small item to show their class on their allocated day. There will be a basket for your child to put their show and tell item in when they come into the class in the morning. </a:t>
            </a:r>
            <a:endParaRPr lang="en-GB" sz="1100" dirty="0">
              <a:effectLst/>
              <a:latin typeface="Calibri"/>
              <a:ea typeface="Calibri"/>
              <a:cs typeface="Times New Roman"/>
            </a:endParaRPr>
          </a:p>
          <a:p>
            <a:pPr marL="228600">
              <a:lnSpc>
                <a:spcPct val="115000"/>
              </a:lnSpc>
              <a:spcAft>
                <a:spcPts val="0"/>
              </a:spcAft>
            </a:pPr>
            <a:r>
              <a:rPr lang="en-GB" sz="1100" dirty="0">
                <a:effectLst/>
                <a:latin typeface="Calibri"/>
                <a:ea typeface="Calibri"/>
                <a:cs typeface="Times New Roman"/>
              </a:rPr>
              <a:t> </a:t>
            </a:r>
          </a:p>
        </p:txBody>
      </p:sp>
      <p:sp>
        <p:nvSpPr>
          <p:cNvPr id="7" name="Text Box 2"/>
          <p:cNvSpPr txBox="1">
            <a:spLocks noChangeArrowheads="1"/>
          </p:cNvSpPr>
          <p:nvPr/>
        </p:nvSpPr>
        <p:spPr bwMode="auto">
          <a:xfrm>
            <a:off x="6673796" y="142875"/>
            <a:ext cx="4803775" cy="6572250"/>
          </a:xfrm>
          <a:prstGeom prst="rect">
            <a:avLst/>
          </a:prstGeom>
          <a:solidFill>
            <a:schemeClr val="accent1">
              <a:lumMod val="40000"/>
              <a:lumOff val="60000"/>
            </a:schemeClr>
          </a:solidFill>
          <a:ln w="50800">
            <a:solidFill>
              <a:srgbClr val="FFC000"/>
            </a:solidFill>
            <a:prstDash val="sysDot"/>
            <a:miter lim="800000"/>
            <a:headEnd/>
            <a:tailEnd/>
          </a:ln>
        </p:spPr>
        <p:txBody>
          <a:bodyPr rot="0" vert="horz" wrap="square" lIns="91440" tIns="45720" rIns="91440" bIns="45720" anchor="t" anchorCtr="0">
            <a:noAutofit/>
          </a:bodyPr>
          <a:lstStyle/>
          <a:p>
            <a:pPr marL="342900" lvl="0" indent="-342900">
              <a:lnSpc>
                <a:spcPct val="115000"/>
              </a:lnSpc>
              <a:spcAft>
                <a:spcPts val="0"/>
              </a:spcAft>
              <a:buFont typeface="Symbol"/>
              <a:buChar char=""/>
            </a:pPr>
            <a:r>
              <a:rPr lang="en-GB" sz="1200" dirty="0">
                <a:effectLst/>
                <a:latin typeface="Calibri"/>
                <a:ea typeface="Calibri"/>
                <a:cs typeface="Times New Roman"/>
              </a:rPr>
              <a:t>Golden Time- Every Friday children will have 25 minutes of golden time where they have access to different activities that they do not get to use throughout the week. Alongside golden time we have behaviour steps which the whole school follows. If the children are warned three times about a certain behaviour on our behaviour steps they then have to go and sit by our sad face and move one of their smiley faces to a sad face. Each child has a picture with 5 smiley faces on and each smiley face represents 5 minutes, so if they lose a smiley face they lose 5 minutes. Throughout the week they will not get a chance to earn this time back, once it’s gone it’s gone! Each Monday we start afresh and it is a clean slate for the children.</a:t>
            </a:r>
            <a:endParaRPr lang="en-GB" sz="11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Calibri"/>
                <a:ea typeface="Calibri"/>
                <a:cs typeface="Times New Roman"/>
              </a:rPr>
              <a:t>RWI books- Once your child knows all their set one Read Write Inc. sounds confidently and are beginning to blend their sounds, they will be given a Read Write Inc. book to take home for the week. They are the same books that your child will be reading in school however we also will be doing writing to go alongside this book hence why the same book is kept for the week. We ask that you keep the books in their blue book bags in case we do end up finishing the book sooner/later than the week. Please help your child to go through their sounds and story every night to ensure maximum progression. </a:t>
            </a:r>
            <a:endParaRPr lang="en-GB" sz="1100" dirty="0">
              <a:effectLst/>
              <a:latin typeface="Calibri"/>
              <a:ea typeface="Calibri"/>
              <a:cs typeface="Times New Roman"/>
            </a:endParaRPr>
          </a:p>
          <a:p>
            <a:pPr marL="342900" lvl="0" indent="-342900">
              <a:lnSpc>
                <a:spcPct val="115000"/>
              </a:lnSpc>
              <a:spcAft>
                <a:spcPts val="0"/>
              </a:spcAft>
              <a:buFont typeface="Symbol"/>
              <a:buChar char=""/>
            </a:pPr>
            <a:r>
              <a:rPr lang="en-GB" sz="1200" dirty="0">
                <a:effectLst/>
                <a:latin typeface="Calibri"/>
                <a:ea typeface="Calibri"/>
                <a:cs typeface="Times New Roman"/>
              </a:rPr>
              <a:t>Library books- every </a:t>
            </a:r>
            <a:r>
              <a:rPr lang="en-GB" sz="1200" dirty="0" smtClean="0">
                <a:effectLst/>
                <a:latin typeface="Calibri"/>
                <a:ea typeface="Calibri"/>
                <a:cs typeface="Times New Roman"/>
              </a:rPr>
              <a:t>Tuesday </a:t>
            </a:r>
            <a:r>
              <a:rPr lang="en-GB" sz="1200" dirty="0">
                <a:effectLst/>
                <a:latin typeface="Calibri"/>
                <a:ea typeface="Calibri"/>
                <a:cs typeface="Times New Roman"/>
              </a:rPr>
              <a:t>your child will choose </a:t>
            </a:r>
            <a:r>
              <a:rPr lang="en-GB" sz="1200" dirty="0" smtClean="0">
                <a:latin typeface="Calibri"/>
                <a:ea typeface="Calibri"/>
                <a:cs typeface="Times New Roman"/>
              </a:rPr>
              <a:t>1 </a:t>
            </a:r>
            <a:r>
              <a:rPr lang="en-GB" sz="1200" dirty="0" smtClean="0">
                <a:effectLst/>
                <a:latin typeface="Calibri"/>
                <a:ea typeface="Calibri"/>
                <a:cs typeface="Times New Roman"/>
              </a:rPr>
              <a:t>library book </a:t>
            </a:r>
            <a:r>
              <a:rPr lang="en-GB" sz="1200" dirty="0">
                <a:effectLst/>
                <a:latin typeface="Calibri"/>
                <a:ea typeface="Calibri"/>
                <a:cs typeface="Times New Roman"/>
              </a:rPr>
              <a:t>to take home for the week. This is not necessarily for your child to read however if they want to then great! It is more an opportunity to encourage reading and looking at stories at home and having fun with books. Please ensure the children have them in their book bags every </a:t>
            </a:r>
            <a:r>
              <a:rPr lang="en-GB" sz="1200" dirty="0" smtClean="0">
                <a:effectLst/>
                <a:latin typeface="Calibri"/>
                <a:ea typeface="Calibri"/>
                <a:cs typeface="Times New Roman"/>
              </a:rPr>
              <a:t>Tuesday </a:t>
            </a:r>
            <a:r>
              <a:rPr lang="en-GB" sz="1200" dirty="0">
                <a:effectLst/>
                <a:latin typeface="Calibri"/>
                <a:ea typeface="Calibri"/>
                <a:cs typeface="Times New Roman"/>
              </a:rPr>
              <a:t>for them to swap for another book. Whenever you read </a:t>
            </a:r>
            <a:r>
              <a:rPr lang="en-GB" sz="1200" dirty="0" smtClean="0">
                <a:effectLst/>
                <a:latin typeface="Calibri"/>
                <a:ea typeface="Calibri"/>
                <a:cs typeface="Times New Roman"/>
              </a:rPr>
              <a:t>a book at home, </a:t>
            </a:r>
            <a:r>
              <a:rPr lang="en-GB" sz="1200" dirty="0">
                <a:effectLst/>
                <a:latin typeface="Calibri"/>
                <a:ea typeface="Calibri"/>
                <a:cs typeface="Times New Roman"/>
              </a:rPr>
              <a:t>please record it in their reading diaries. </a:t>
            </a:r>
            <a:endParaRPr lang="en-GB" sz="1100" dirty="0">
              <a:effectLst/>
              <a:latin typeface="Calibri"/>
              <a:ea typeface="Calibri"/>
              <a:cs typeface="Times New Roman"/>
            </a:endParaRPr>
          </a:p>
          <a:p>
            <a:pPr>
              <a:lnSpc>
                <a:spcPct val="115000"/>
              </a:lnSpc>
              <a:spcAft>
                <a:spcPts val="1000"/>
              </a:spcAft>
            </a:pPr>
            <a:r>
              <a:rPr lang="en-GB" sz="1100" dirty="0">
                <a:effectLst/>
                <a:latin typeface="Calibri"/>
                <a:ea typeface="Calibri"/>
                <a:cs typeface="Times New Roman"/>
              </a:rPr>
              <a:t> </a:t>
            </a:r>
          </a:p>
        </p:txBody>
      </p:sp>
    </p:spTree>
    <p:extLst>
      <p:ext uri="{BB962C8B-B14F-4D97-AF65-F5344CB8AC3E}">
        <p14:creationId xmlns:p14="http://schemas.microsoft.com/office/powerpoint/2010/main" val="1495860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1853</Words>
  <Application>Microsoft Office PowerPoint</Application>
  <PresentationFormat>Widescreen</PresentationFormat>
  <Paragraphs>81</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Comic Sans MS</vt:lpstr>
      <vt:lpstr>HfW cursive</vt:lpstr>
      <vt:lpstr>Symbol</vt:lpstr>
      <vt:lpstr>Times New Roman</vt:lpstr>
      <vt:lpstr>Office Theme</vt:lpstr>
      <vt:lpstr>Reception’s curriculum map Lent Term 2 2026</vt:lpstr>
      <vt:lpstr>PowerPoint Presentation</vt:lpstr>
      <vt:lpstr>Specific Areas of learning</vt:lpstr>
      <vt:lpstr>PowerPoint Presentation</vt:lpstr>
      <vt:lpstr>PowerPoint Presentation</vt:lpstr>
      <vt:lpstr>PowerPoint Presentation</vt:lpstr>
    </vt:vector>
  </TitlesOfParts>
  <Company>TEST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Reception’s curriculum map Spring 2017</dc:title>
  <dc:creator>Elizabeth  Delaloye</dc:creator>
  <cp:lastModifiedBy>Denise Harris</cp:lastModifiedBy>
  <cp:revision>39</cp:revision>
  <dcterms:created xsi:type="dcterms:W3CDTF">2017-01-06T14:35:08Z</dcterms:created>
  <dcterms:modified xsi:type="dcterms:W3CDTF">2026-01-08T16:21:58Z</dcterms:modified>
</cp:coreProperties>
</file>