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E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68" autoAdjust="0"/>
  </p:normalViewPr>
  <p:slideViewPr>
    <p:cSldViewPr snapToGrid="0">
      <p:cViewPr varScale="1">
        <p:scale>
          <a:sx n="111" d="100"/>
          <a:sy n="111" d="100"/>
        </p:scale>
        <p:origin x="5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CEAE8-3684-4CA4-A4AE-82CAFB82FD80}" type="datetimeFigureOut">
              <a:rPr lang="en-GB" smtClean="0"/>
              <a:t>08/01/2026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5B8B5-2E9A-4C39-A300-452C43B962D2}" type="slidenum">
              <a:rPr lang="en-GB" smtClean="0"/>
              <a:t>‹#›</a:t>
            </a:fld>
            <a:endParaRPr lang="en-GB" dirty="0"/>
          </a:p>
        </p:txBody>
      </p:sp>
    </p:spTree>
    <p:extLst>
      <p:ext uri="{BB962C8B-B14F-4D97-AF65-F5344CB8AC3E}">
        <p14:creationId xmlns:p14="http://schemas.microsoft.com/office/powerpoint/2010/main" val="66685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B5B8B5-2E9A-4C39-A300-452C43B962D2}" type="slidenum">
              <a:rPr lang="en-GB" smtClean="0"/>
              <a:t>4</a:t>
            </a:fld>
            <a:endParaRPr lang="en-GB" dirty="0"/>
          </a:p>
        </p:txBody>
      </p:sp>
    </p:spTree>
    <p:extLst>
      <p:ext uri="{BB962C8B-B14F-4D97-AF65-F5344CB8AC3E}">
        <p14:creationId xmlns:p14="http://schemas.microsoft.com/office/powerpoint/2010/main" val="43796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404716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183421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367844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152415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258395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260930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78935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154243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172028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1440818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AC534D-FB54-4FC0-A8F3-68E230BAF865}" type="datetimeFigureOut">
              <a:rPr lang="en-GB" smtClean="0"/>
              <a:t>08/01/2026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C845E2-4A93-4FDC-86B8-CF44B9B49D49}" type="slidenum">
              <a:rPr lang="en-GB" smtClean="0"/>
              <a:t>‹#›</a:t>
            </a:fld>
            <a:endParaRPr lang="en-GB" dirty="0"/>
          </a:p>
        </p:txBody>
      </p:sp>
    </p:spTree>
    <p:extLst>
      <p:ext uri="{BB962C8B-B14F-4D97-AF65-F5344CB8AC3E}">
        <p14:creationId xmlns:p14="http://schemas.microsoft.com/office/powerpoint/2010/main" val="125200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C534D-FB54-4FC0-A8F3-68E230BAF865}" type="datetimeFigureOut">
              <a:rPr lang="en-GB" smtClean="0"/>
              <a:t>08/01/2026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845E2-4A93-4FDC-86B8-CF44B9B49D49}" type="slidenum">
              <a:rPr lang="en-GB" smtClean="0"/>
              <a:t>‹#›</a:t>
            </a:fld>
            <a:endParaRPr lang="en-GB" dirty="0"/>
          </a:p>
        </p:txBody>
      </p:sp>
    </p:spTree>
    <p:extLst>
      <p:ext uri="{BB962C8B-B14F-4D97-AF65-F5344CB8AC3E}">
        <p14:creationId xmlns:p14="http://schemas.microsoft.com/office/powerpoint/2010/main" val="170121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hyperlink" Target="https://gsouto-digitalteacher.blogspot.com/2015/03/international-childrens-book-day-2015.html" TargetMode="External"/><Relationship Id="rId3" Type="http://schemas.openxmlformats.org/officeDocument/2006/relationships/hyperlink" Target="https://www.topmarks.co.uk/learning-to-count/teddy-numbers" TargetMode="External"/><Relationship Id="rId2" Type="http://schemas.openxmlformats.org/officeDocument/2006/relationships/hyperlink" Target="https://www.topmarks.co.uk/maths-games/3-5-years/measures"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hyperlink" Target="https://www.preschools.sa.gov.au/mannum-kindergarten/our-centre/show-and-tel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hyperlink" Target="https://theconversation.com/want-to-improve-your-kids-writing-let-them-draw-25007" TargetMode="Externa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2" Type="http://schemas.openxmlformats.org/officeDocument/2006/relationships/hyperlink" Target="mailto:Julie.lynch@hfcs.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2853" y="3098472"/>
            <a:ext cx="9144000" cy="1576453"/>
          </a:xfrm>
        </p:spPr>
        <p:txBody>
          <a:bodyPr>
            <a:noAutofit/>
          </a:bodyPr>
          <a:lstStyle/>
          <a:p>
            <a:r>
              <a:rPr lang="en-GB" sz="4000" b="1" cap="all" dirty="0" smtClean="0">
                <a:solidFill>
                  <a:schemeClr val="accent5">
                    <a:lumMod val="75000"/>
                  </a:schemeClr>
                </a:solidFill>
                <a:effectLst/>
              </a:rPr>
              <a:t>Materials</a:t>
            </a:r>
          </a:p>
          <a:p>
            <a:r>
              <a:rPr lang="en-GB" sz="4000" b="1" cap="all" dirty="0">
                <a:solidFill>
                  <a:schemeClr val="accent5">
                    <a:lumMod val="75000"/>
                  </a:schemeClr>
                </a:solidFill>
              </a:rPr>
              <a:t>RE </a:t>
            </a:r>
            <a:r>
              <a:rPr lang="en-GB" sz="4000" b="1" cap="all" dirty="0" smtClean="0">
                <a:solidFill>
                  <a:schemeClr val="accent5">
                    <a:lumMod val="75000"/>
                  </a:schemeClr>
                </a:solidFill>
              </a:rPr>
              <a:t>topics: Galilee to Jerusalem</a:t>
            </a:r>
            <a:endParaRPr lang="en-GB" sz="4000" b="1" dirty="0"/>
          </a:p>
          <a:p>
            <a:r>
              <a:rPr lang="en-GB" sz="4800" b="1" cap="all" dirty="0" smtClean="0">
                <a:solidFill>
                  <a:schemeClr val="accent5">
                    <a:lumMod val="75000"/>
                  </a:schemeClr>
                </a:solidFill>
              </a:rPr>
              <a:t>.</a:t>
            </a:r>
            <a:endParaRPr lang="en-GB" sz="4800" dirty="0">
              <a:solidFill>
                <a:schemeClr val="accent5">
                  <a:lumMod val="75000"/>
                </a:schemeClr>
              </a:solidFill>
            </a:endParaRPr>
          </a:p>
          <a:p>
            <a:r>
              <a:rPr lang="en-GB" sz="8000" b="1" cap="all" dirty="0" smtClean="0">
                <a:solidFill>
                  <a:schemeClr val="accent5">
                    <a:lumMod val="75000"/>
                  </a:schemeClr>
                </a:solidFill>
                <a:effectLst>
                  <a:reflection blurRad="12700" stA="28000" endPos="45000" dist="1003" dir="5400000" sy="-100000" algn="bl"/>
                </a:effectLst>
              </a:rPr>
              <a:t> </a:t>
            </a:r>
            <a:endParaRPr lang="en-GB" sz="8000" b="1" cap="all" dirty="0">
              <a:solidFill>
                <a:schemeClr val="accent5">
                  <a:lumMod val="75000"/>
                </a:schemeClr>
              </a:solidFill>
              <a:effectLst>
                <a:reflection blurRad="12700" stA="28000" endPos="45000" dist="1003" dir="5400000" sy="-100000" algn="bl"/>
              </a:effectLst>
            </a:endParaRPr>
          </a:p>
        </p:txBody>
      </p:sp>
      <p:sp>
        <p:nvSpPr>
          <p:cNvPr id="4" name="Text Box 1"/>
          <p:cNvSpPr txBox="1">
            <a:spLocks noGrp="1"/>
          </p:cNvSpPr>
          <p:nvPr>
            <p:ph type="ctrTitle"/>
          </p:nvPr>
        </p:nvSpPr>
        <p:spPr>
          <a:xfrm>
            <a:off x="1524000" y="450559"/>
            <a:ext cx="9144000" cy="261921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15000"/>
              </a:lnSpc>
              <a:spcAft>
                <a:spcPts val="0"/>
              </a:spcAft>
            </a:pPr>
            <a:r>
              <a:rPr lang="en-GB" sz="4800" b="1" dirty="0">
                <a:ln w="19050">
                  <a:solidFill>
                    <a:schemeClr val="accent1">
                      <a:lumMod val="75000"/>
                    </a:schemeClr>
                  </a:solidFill>
                  <a:prstDash val="solid"/>
                </a:ln>
                <a:solidFill>
                  <a:schemeClr val="tx2"/>
                </a:soli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Nursery </a:t>
            </a:r>
            <a:endParaRPr lang="en-GB" sz="1100" dirty="0">
              <a:ln w="19050">
                <a:solidFill>
                  <a:schemeClr val="accent1">
                    <a:lumMod val="75000"/>
                  </a:schemeClr>
                </a:solidFill>
                <a:prstDash val="solid"/>
              </a:ln>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4800" b="1" dirty="0">
                <a:ln w="19050">
                  <a:solidFill>
                    <a:schemeClr val="accent1">
                      <a:lumMod val="75000"/>
                    </a:schemeClr>
                  </a:solidFill>
                  <a:prstDash val="solid"/>
                </a:ln>
                <a:solidFill>
                  <a:schemeClr val="tx2"/>
                </a:soli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Lent term 1</a:t>
            </a:r>
            <a:endParaRPr lang="en-GB" sz="1100" dirty="0">
              <a:ln w="19050">
                <a:solidFill>
                  <a:schemeClr val="accent1">
                    <a:lumMod val="75000"/>
                  </a:schemeClr>
                </a:solidFill>
                <a:prstDash val="solid"/>
              </a:ln>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4800" b="1" dirty="0">
                <a:ln w="19050">
                  <a:solidFill>
                    <a:schemeClr val="accent1">
                      <a:lumMod val="75000"/>
                    </a:schemeClr>
                  </a:solidFill>
                  <a:prstDash val="solid"/>
                </a:ln>
                <a:solidFill>
                  <a:schemeClr val="tx2"/>
                </a:solidFill>
                <a:effectLst>
                  <a:outerShdw blurRad="50800" dist="39002" dir="5460000" algn="tl">
                    <a:srgbClr val="000000">
                      <a:alpha val="38000"/>
                    </a:srgbClr>
                  </a:outerShdw>
                </a:effectLst>
                <a:latin typeface="Calibri" panose="020F0502020204030204" pitchFamily="34" charset="0"/>
                <a:ea typeface="Calibri" panose="020F0502020204030204" pitchFamily="34" charset="0"/>
                <a:cs typeface="Times New Roman" panose="02020603050405020304" pitchFamily="18" charset="0"/>
              </a:rPr>
              <a:t>Curriculum map</a:t>
            </a:r>
            <a:endParaRPr lang="en-GB" sz="1100" dirty="0">
              <a:ln w="19050">
                <a:solidFill>
                  <a:schemeClr val="accent1">
                    <a:lumMod val="75000"/>
                  </a:schemeClr>
                </a:solidFill>
                <a:prstDash val="solid"/>
              </a:ln>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113" y="5250611"/>
            <a:ext cx="2411084" cy="1607389"/>
          </a:xfrm>
          <a:prstGeom prst="ellipse">
            <a:avLst/>
          </a:prstGeom>
          <a:ln>
            <a:noFill/>
          </a:ln>
          <a:effectLst>
            <a:softEdge rad="1125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17" y="710400"/>
            <a:ext cx="1604758" cy="1070674"/>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50090" r="6928"/>
          <a:stretch/>
        </p:blipFill>
        <p:spPr>
          <a:xfrm>
            <a:off x="8758712" y="298250"/>
            <a:ext cx="3024971" cy="204813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4595" y="298250"/>
            <a:ext cx="2054199" cy="158344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527" y="1987703"/>
            <a:ext cx="2014846" cy="151113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8485" y="4392586"/>
            <a:ext cx="1942525" cy="2313013"/>
          </a:xfrm>
          <a:prstGeom prst="ellipse">
            <a:avLst/>
          </a:prstGeom>
          <a:ln>
            <a:noFill/>
          </a:ln>
          <a:effectLst>
            <a:softEdge rad="112500"/>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362" y="4500083"/>
            <a:ext cx="2203569" cy="1468956"/>
          </a:xfrm>
          <a:prstGeom prst="ellipse">
            <a:avLst/>
          </a:prstGeom>
          <a:ln>
            <a:noFill/>
          </a:ln>
          <a:effectLst>
            <a:softEdge rad="112500"/>
          </a:effectLst>
        </p:spPr>
      </p:pic>
    </p:spTree>
    <p:extLst>
      <p:ext uri="{BB962C8B-B14F-4D97-AF65-F5344CB8AC3E}">
        <p14:creationId xmlns:p14="http://schemas.microsoft.com/office/powerpoint/2010/main" val="413889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6790" y="153004"/>
            <a:ext cx="10515600" cy="577267"/>
          </a:xfrm>
        </p:spPr>
        <p:txBody>
          <a:bodyPr>
            <a:normAutofit fontScale="90000"/>
          </a:bodyPr>
          <a:lstStyle/>
          <a:p>
            <a:pPr algn="ctr"/>
            <a:r>
              <a:rPr lang="en-GB" b="1" dirty="0">
                <a:solidFill>
                  <a:srgbClr val="FF0000"/>
                </a:solidFill>
                <a:effectLst>
                  <a:outerShdw blurRad="50800" dist="39002" dir="5460000" algn="tl">
                    <a:srgbClr val="000000">
                      <a:alpha val="38000"/>
                    </a:srgbClr>
                  </a:outerShdw>
                </a:effectLst>
              </a:rPr>
              <a:t/>
            </a:r>
            <a:br>
              <a:rPr lang="en-GB" b="1" dirty="0">
                <a:solidFill>
                  <a:srgbClr val="FF0000"/>
                </a:solidFill>
                <a:effectLst>
                  <a:outerShdw blurRad="50800" dist="39002" dir="5460000" algn="tl">
                    <a:srgbClr val="000000">
                      <a:alpha val="38000"/>
                    </a:srgbClr>
                  </a:outerShdw>
                </a:effectLst>
              </a:rPr>
            </a:br>
            <a:r>
              <a:rPr lang="en-GB" sz="5300" b="1" dirty="0">
                <a:solidFill>
                  <a:srgbClr val="0070C0"/>
                </a:solidFill>
                <a:effectLst>
                  <a:outerShdw blurRad="50800" dist="39002" dir="5460000" algn="tl">
                    <a:srgbClr val="000000">
                      <a:alpha val="38000"/>
                    </a:srgbClr>
                  </a:outerShdw>
                </a:effectLst>
              </a:rPr>
              <a:t>Prime areas</a:t>
            </a:r>
            <a:r>
              <a:rPr lang="en-GB" dirty="0"/>
              <a:t/>
            </a:r>
            <a:br>
              <a:rPr lang="en-GB" dirty="0"/>
            </a:br>
            <a:endParaRPr lang="en-GB" dirty="0"/>
          </a:p>
        </p:txBody>
      </p:sp>
      <p:sp>
        <p:nvSpPr>
          <p:cNvPr id="7" name="Text Box 2"/>
          <p:cNvSpPr txBox="1">
            <a:spLocks noChangeArrowheads="1"/>
          </p:cNvSpPr>
          <p:nvPr/>
        </p:nvSpPr>
        <p:spPr bwMode="auto">
          <a:xfrm>
            <a:off x="86390" y="150797"/>
            <a:ext cx="3041620" cy="5600700"/>
          </a:xfrm>
          <a:prstGeom prst="rect">
            <a:avLst/>
          </a:prstGeom>
          <a:solidFill>
            <a:srgbClr val="FFFF66"/>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Personal, Social and Emotional Development</a:t>
            </a:r>
          </a:p>
          <a:p>
            <a:pPr>
              <a:lnSpc>
                <a:spcPct val="115000"/>
              </a:lnSpc>
              <a:spcAft>
                <a:spcPts val="1000"/>
              </a:spcAft>
            </a:pPr>
            <a:r>
              <a:rPr lang="en-GB" sz="1200" dirty="0">
                <a:latin typeface="Comic Sans MS"/>
                <a:ea typeface="Calibri"/>
                <a:cs typeface="Times New Roman"/>
              </a:rPr>
              <a:t>Now your children have settled well into the rules and routines of Nursery, we will now continue to develop their self-confidence and independence.</a:t>
            </a:r>
          </a:p>
          <a:p>
            <a:pPr>
              <a:lnSpc>
                <a:spcPct val="115000"/>
              </a:lnSpc>
              <a:spcAft>
                <a:spcPts val="1000"/>
              </a:spcAft>
            </a:pPr>
            <a:r>
              <a:rPr lang="en-GB" sz="1200" dirty="0">
                <a:latin typeface="Comic Sans MS" pitchFamily="66" charset="0"/>
                <a:ea typeface="Calibri"/>
                <a:cs typeface="Times New Roman"/>
              </a:rPr>
              <a:t>We will continue to demonstrate and talk about how to form positive relationships with others including turn taking and talking about our feelings rather than showing them through unkind words or actions. </a:t>
            </a:r>
          </a:p>
          <a:p>
            <a:pPr>
              <a:lnSpc>
                <a:spcPct val="115000"/>
              </a:lnSpc>
              <a:spcAft>
                <a:spcPts val="1000"/>
              </a:spcAft>
            </a:pPr>
            <a:r>
              <a:rPr lang="en-GB" sz="1200" dirty="0">
                <a:latin typeface="Comic Sans MS" pitchFamily="66" charset="0"/>
                <a:ea typeface="Calibri"/>
                <a:cs typeface="Times New Roman"/>
              </a:rPr>
              <a:t>We will also be demonstrating how to extend their play by </a:t>
            </a:r>
            <a:r>
              <a:rPr lang="en-GB" sz="1200" dirty="0">
                <a:latin typeface="Comic Sans MS" panose="030F0702030302020204" pitchFamily="66" charset="0"/>
              </a:rPr>
              <a:t>elaborating play ideas, e.g. building up a roleplay activity with other children.</a:t>
            </a:r>
            <a:endParaRPr lang="en-GB" sz="1200" dirty="0">
              <a:latin typeface="Comic Sans MS" pitchFamily="66" charset="0"/>
              <a:ea typeface="Calibri"/>
              <a:cs typeface="Times New Roman"/>
            </a:endParaRPr>
          </a:p>
          <a:p>
            <a:pPr>
              <a:lnSpc>
                <a:spcPct val="115000"/>
              </a:lnSpc>
              <a:spcAft>
                <a:spcPts val="1000"/>
              </a:spcAft>
            </a:pPr>
            <a:endParaRPr lang="en-GB" sz="1400" dirty="0">
              <a:effectLst/>
              <a:latin typeface="Comic Sans MS" pitchFamily="66"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3320709" y="728148"/>
            <a:ext cx="5314334" cy="4273943"/>
          </a:xfrm>
          <a:prstGeom prst="rect">
            <a:avLst/>
          </a:prstGeom>
          <a:solidFill>
            <a:srgbClr val="99CC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Physical Development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200" dirty="0">
                <a:latin typeface="Comic Sans MS" pitchFamily="66" charset="0"/>
              </a:rPr>
              <a:t>We will continue to provide the children with all the same resources and activities as Autumn term however, we will begin to focus even more on encouraging a correct and efficient grip using mark making tools, and the confidence to write letters and numerals independently. We will be writing the phonic </a:t>
            </a:r>
            <a:r>
              <a:rPr lang="en-GB" sz="1200" dirty="0" smtClean="0">
                <a:latin typeface="Comic Sans MS" pitchFamily="66" charset="0"/>
              </a:rPr>
              <a:t>sounds as we learn them </a:t>
            </a:r>
            <a:r>
              <a:rPr lang="en-GB" sz="1200" dirty="0">
                <a:latin typeface="Comic Sans MS" pitchFamily="66" charset="0"/>
              </a:rPr>
              <a:t>as well as </a:t>
            </a:r>
            <a:r>
              <a:rPr lang="en-GB" sz="1200" dirty="0" smtClean="0">
                <a:latin typeface="Comic Sans MS" pitchFamily="66" charset="0"/>
              </a:rPr>
              <a:t>our </a:t>
            </a:r>
            <a:r>
              <a:rPr lang="en-GB" sz="1200" dirty="0">
                <a:latin typeface="Comic Sans MS" pitchFamily="66" charset="0"/>
              </a:rPr>
              <a:t>names.  </a:t>
            </a:r>
            <a:r>
              <a:rPr lang="en-GB" sz="1200" dirty="0" smtClean="0">
                <a:latin typeface="Comic Sans MS" pitchFamily="66" charset="0"/>
              </a:rPr>
              <a:t>Alongside </a:t>
            </a:r>
            <a:r>
              <a:rPr lang="en-GB" sz="1200" dirty="0">
                <a:latin typeface="Comic Sans MS" pitchFamily="66" charset="0"/>
              </a:rPr>
              <a:t>this we will provide many resources that will help to strengthen their fine motor control. </a:t>
            </a:r>
          </a:p>
          <a:p>
            <a:pPr algn="ctr"/>
            <a:endParaRPr lang="en-GB" sz="1200" dirty="0">
              <a:latin typeface="Comic Sans MS" pitchFamily="66" charset="0"/>
            </a:endParaRPr>
          </a:p>
          <a:p>
            <a:pPr algn="ctr"/>
            <a:r>
              <a:rPr lang="en-GB" sz="1200" dirty="0">
                <a:latin typeface="Comic Sans MS" pitchFamily="66" charset="0"/>
              </a:rPr>
              <a:t>Children will access a range of resources which will include developing their core strength, and balance. </a:t>
            </a:r>
            <a:r>
              <a:rPr lang="en-GB" sz="1200" dirty="0" smtClean="0">
                <a:latin typeface="Comic Sans MS" pitchFamily="66" charset="0"/>
              </a:rPr>
              <a:t>They </a:t>
            </a:r>
            <a:r>
              <a:rPr lang="en-GB" sz="1200" dirty="0">
                <a:latin typeface="Comic Sans MS" pitchFamily="66" charset="0"/>
              </a:rPr>
              <a:t>will have obstacles to move over, around or through,  practise their throwing and catching skills and find different ways of moving, climbing and using their gross motor skills.</a:t>
            </a:r>
          </a:p>
          <a:p>
            <a:pPr algn="ctr"/>
            <a:endParaRPr lang="en-GB" sz="1200" dirty="0">
              <a:latin typeface="Comic Sans MS" pitchFamily="66" charset="0"/>
            </a:endParaRPr>
          </a:p>
          <a:p>
            <a:pPr algn="ctr"/>
            <a:endParaRPr lang="en-GB" sz="1200" dirty="0">
              <a:latin typeface="Comic Sans MS" pitchFamily="66" charset="0"/>
            </a:endParaRPr>
          </a:p>
          <a:p>
            <a:pPr algn="ctr"/>
            <a:r>
              <a:rPr lang="en-GB" sz="1200" dirty="0">
                <a:latin typeface="Comic Sans MS" pitchFamily="66" charset="0"/>
              </a:rPr>
              <a:t>We continue to educate children about the differences between healthy foods and treats, and encourage them to be independent in accessing water throughout the day.  They are still provided with a choice of milk or water, and fruit, at snack time, </a:t>
            </a:r>
            <a:endParaRPr lang="en-GB" sz="1200" dirty="0">
              <a:latin typeface="Comic Sans MS" pitchFamily="66" charset="0"/>
              <a:ea typeface="Calibri"/>
              <a:cs typeface="Times New Roman"/>
            </a:endParaRPr>
          </a:p>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8962846" y="266112"/>
            <a:ext cx="3105510" cy="6346628"/>
          </a:xfrm>
          <a:prstGeom prst="rect">
            <a:avLst/>
          </a:prstGeom>
          <a:solidFill>
            <a:srgbClr val="FF99CC"/>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700" u="sng" dirty="0">
                <a:effectLst/>
                <a:latin typeface="Comic Sans MS" panose="030F0702030302020204" pitchFamily="66" charset="0"/>
                <a:ea typeface="Calibri" panose="020F0502020204030204" pitchFamily="34" charset="0"/>
                <a:cs typeface="Times New Roman" panose="02020603050405020304" pitchFamily="18" charset="0"/>
              </a:rPr>
              <a:t>Communication and Language</a:t>
            </a:r>
          </a:p>
          <a:p>
            <a:r>
              <a:rPr lang="en-GB" sz="1200" dirty="0">
                <a:latin typeface="Comic Sans MS" pitchFamily="66" charset="0"/>
              </a:rPr>
              <a:t>Children will be encouraged to speak and communicate both with their peers and adults all the time.  Adults will question children and </a:t>
            </a:r>
            <a:r>
              <a:rPr lang="en-GB" sz="1200" dirty="0" smtClean="0">
                <a:latin typeface="Comic Sans MS" pitchFamily="66" charset="0"/>
              </a:rPr>
              <a:t>share with </a:t>
            </a:r>
            <a:r>
              <a:rPr lang="en-GB" sz="1200" dirty="0">
                <a:latin typeface="Comic Sans MS" pitchFamily="66" charset="0"/>
              </a:rPr>
              <a:t>them </a:t>
            </a:r>
            <a:r>
              <a:rPr lang="en-GB" sz="1200" dirty="0" smtClean="0">
                <a:latin typeface="Comic Sans MS" pitchFamily="66" charset="0"/>
              </a:rPr>
              <a:t>their own </a:t>
            </a:r>
            <a:r>
              <a:rPr lang="en-GB" sz="1200" dirty="0">
                <a:latin typeface="Comic Sans MS" pitchFamily="66" charset="0"/>
              </a:rPr>
              <a:t>thoughts to further </a:t>
            </a:r>
            <a:r>
              <a:rPr lang="en-GB" sz="1200" dirty="0" smtClean="0">
                <a:latin typeface="Comic Sans MS" pitchFamily="66" charset="0"/>
              </a:rPr>
              <a:t>children's thinking</a:t>
            </a:r>
            <a:r>
              <a:rPr lang="en-GB" sz="1200" dirty="0">
                <a:latin typeface="Comic Sans MS" pitchFamily="66" charset="0"/>
              </a:rPr>
              <a:t>, which they will then be encouraged to verbalise.  </a:t>
            </a:r>
          </a:p>
          <a:p>
            <a:r>
              <a:rPr lang="en-GB" sz="1200" dirty="0">
                <a:latin typeface="Comic Sans MS" pitchFamily="66" charset="0"/>
              </a:rPr>
              <a:t>They will be immersed in a rich language environment, where they will hear and be taught a large range of vocabulary. </a:t>
            </a:r>
          </a:p>
          <a:p>
            <a:r>
              <a:rPr lang="en-GB" sz="1200" dirty="0">
                <a:latin typeface="Comic Sans MS" pitchFamily="66" charset="0"/>
              </a:rPr>
              <a:t>Linking to our topic of </a:t>
            </a:r>
            <a:r>
              <a:rPr lang="en-GB" sz="1200" dirty="0" smtClean="0">
                <a:latin typeface="Comic Sans MS" pitchFamily="66" charset="0"/>
              </a:rPr>
              <a:t>Materials, </a:t>
            </a:r>
            <a:r>
              <a:rPr lang="en-GB" sz="1200" dirty="0">
                <a:latin typeface="Comic Sans MS" pitchFamily="66" charset="0"/>
              </a:rPr>
              <a:t>the children will spend a lot of time learning the story of </a:t>
            </a:r>
            <a:r>
              <a:rPr lang="en-GB" sz="1200" dirty="0" smtClean="0">
                <a:latin typeface="Comic Sans MS" pitchFamily="66" charset="0"/>
              </a:rPr>
              <a:t>The Three Little Pigs, </a:t>
            </a:r>
            <a:r>
              <a:rPr lang="en-GB" sz="1200" dirty="0">
                <a:latin typeface="Comic Sans MS" pitchFamily="66" charset="0"/>
              </a:rPr>
              <a:t>as well as </a:t>
            </a:r>
            <a:r>
              <a:rPr lang="en-GB" sz="1200" dirty="0" smtClean="0">
                <a:latin typeface="Comic Sans MS" pitchFamily="66" charset="0"/>
              </a:rPr>
              <a:t>Stanley’s Stick. </a:t>
            </a:r>
            <a:r>
              <a:rPr lang="en-GB" sz="1200" dirty="0">
                <a:latin typeface="Comic Sans MS" pitchFamily="66" charset="0"/>
              </a:rPr>
              <a:t>They will try to remember the story lines, practise re-telling the stories, and  sequence </a:t>
            </a:r>
            <a:r>
              <a:rPr lang="en-GB" sz="1200" dirty="0" smtClean="0">
                <a:latin typeface="Comic Sans MS" pitchFamily="66" charset="0"/>
              </a:rPr>
              <a:t>them. The </a:t>
            </a:r>
            <a:r>
              <a:rPr lang="en-GB" sz="1200" dirty="0">
                <a:latin typeface="Comic Sans MS" pitchFamily="66" charset="0"/>
              </a:rPr>
              <a:t>children will have to demonstrate their understanding of new vocabulary by following our instructions and responding to </a:t>
            </a:r>
            <a:r>
              <a:rPr lang="en-GB" sz="1200" dirty="0" smtClean="0">
                <a:latin typeface="Comic Sans MS" pitchFamily="66" charset="0"/>
              </a:rPr>
              <a:t>questions, as well as using it in context while playing and exploring.  For example they may talk about different materials we can use to make houses while using the construction resources outside.</a:t>
            </a:r>
            <a:endParaRPr lang="en-GB" sz="1200" dirty="0">
              <a:latin typeface="Comic Sans MS" pitchFamily="66" charset="0"/>
            </a:endParaRPr>
          </a:p>
          <a:p>
            <a:r>
              <a:rPr lang="en-GB" sz="1200" dirty="0">
                <a:latin typeface="Comic Sans MS" pitchFamily="66" charset="0"/>
              </a:rPr>
              <a:t>The children will also continue to learn some new nursery rhymes</a:t>
            </a:r>
            <a:r>
              <a:rPr lang="en-GB" sz="1200" dirty="0" smtClean="0">
                <a:latin typeface="Comic Sans MS" pitchFamily="66" charset="0"/>
              </a:rPr>
              <a:t>, </a:t>
            </a:r>
            <a:r>
              <a:rPr lang="en-GB" sz="1200" dirty="0">
                <a:latin typeface="Comic Sans MS" pitchFamily="66" charset="0"/>
              </a:rPr>
              <a:t>and begin to think about how some words </a:t>
            </a:r>
            <a:r>
              <a:rPr lang="en-GB" sz="1200" dirty="0" smtClean="0">
                <a:latin typeface="Comic Sans MS" pitchFamily="66" charset="0"/>
              </a:rPr>
              <a:t>‘sound </a:t>
            </a:r>
            <a:r>
              <a:rPr lang="en-GB" sz="1200" dirty="0">
                <a:latin typeface="Comic Sans MS" pitchFamily="66" charset="0"/>
              </a:rPr>
              <a:t>the same’. Children will be encouraged to join in with reciting the rhymes and accompanying actions. </a:t>
            </a:r>
          </a:p>
          <a:p>
            <a:endParaRPr lang="en-GB" sz="1200" dirty="0">
              <a:latin typeface="Comic Sans MS" pitchFamily="66" charset="0"/>
            </a:endParaRPr>
          </a:p>
        </p:txBody>
      </p:sp>
      <p:pic>
        <p:nvPicPr>
          <p:cNvPr id="4" name="Picture 3"/>
          <p:cNvPicPr>
            <a:picLocks noChangeAspect="1"/>
          </p:cNvPicPr>
          <p:nvPr/>
        </p:nvPicPr>
        <p:blipFill rotWithShape="1">
          <a:blip r:embed="rId2"/>
          <a:srcRect r="64328"/>
          <a:stretch/>
        </p:blipFill>
        <p:spPr>
          <a:xfrm>
            <a:off x="3714504" y="4549596"/>
            <a:ext cx="1563305" cy="2191200"/>
          </a:xfrm>
          <a:prstGeom prst="rect">
            <a:avLst/>
          </a:prstGeom>
        </p:spPr>
      </p:pic>
      <p:pic>
        <p:nvPicPr>
          <p:cNvPr id="5" name="Picture 4"/>
          <p:cNvPicPr>
            <a:picLocks noChangeAspect="1"/>
          </p:cNvPicPr>
          <p:nvPr/>
        </p:nvPicPr>
        <p:blipFill>
          <a:blip r:embed="rId3"/>
          <a:stretch>
            <a:fillRect/>
          </a:stretch>
        </p:blipFill>
        <p:spPr>
          <a:xfrm>
            <a:off x="672884" y="4321833"/>
            <a:ext cx="1655949" cy="1158635"/>
          </a:xfrm>
          <a:prstGeom prst="rect">
            <a:avLst/>
          </a:prstGeom>
        </p:spPr>
      </p:pic>
      <p:pic>
        <p:nvPicPr>
          <p:cNvPr id="6" name="Picture 5"/>
          <p:cNvPicPr>
            <a:picLocks noChangeAspect="1"/>
          </p:cNvPicPr>
          <p:nvPr/>
        </p:nvPicPr>
        <p:blipFill>
          <a:blip r:embed="rId4"/>
          <a:stretch>
            <a:fillRect/>
          </a:stretch>
        </p:blipFill>
        <p:spPr>
          <a:xfrm>
            <a:off x="6430455" y="5027329"/>
            <a:ext cx="1578993" cy="1235734"/>
          </a:xfrm>
          <a:prstGeom prst="rect">
            <a:avLst/>
          </a:prstGeom>
        </p:spPr>
      </p:pic>
      <p:pic>
        <p:nvPicPr>
          <p:cNvPr id="10" name="Picture 9"/>
          <p:cNvPicPr>
            <a:picLocks noChangeAspect="1"/>
          </p:cNvPicPr>
          <p:nvPr/>
        </p:nvPicPr>
        <p:blipFill>
          <a:blip r:embed="rId5"/>
          <a:stretch>
            <a:fillRect/>
          </a:stretch>
        </p:blipFill>
        <p:spPr>
          <a:xfrm>
            <a:off x="8003851" y="150797"/>
            <a:ext cx="964592" cy="855322"/>
          </a:xfrm>
          <a:prstGeom prst="rect">
            <a:avLst/>
          </a:prstGeom>
        </p:spPr>
      </p:pic>
    </p:spTree>
    <p:extLst>
      <p:ext uri="{BB962C8B-B14F-4D97-AF65-F5344CB8AC3E}">
        <p14:creationId xmlns:p14="http://schemas.microsoft.com/office/powerpoint/2010/main" val="299207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5158" y="-5543"/>
            <a:ext cx="10515600" cy="633251"/>
          </a:xfrm>
        </p:spPr>
        <p:txBody>
          <a:bodyPr>
            <a:normAutofit fontScale="90000"/>
          </a:bodyPr>
          <a:lstStyle/>
          <a:p>
            <a:pPr algn="ctr"/>
            <a:r>
              <a:rPr lang="en-GB" sz="5300" b="1" dirty="0">
                <a:solidFill>
                  <a:srgbClr val="FF0000"/>
                </a:solidFill>
                <a:effectLst>
                  <a:outerShdw blurRad="55004" dist="50800" dir="5400000" algn="tl">
                    <a:srgbClr val="000000">
                      <a:alpha val="33000"/>
                    </a:srgbClr>
                  </a:outerShdw>
                </a:effectLst>
              </a:rPr>
              <a:t/>
            </a:r>
            <a:br>
              <a:rPr lang="en-GB" sz="5300" b="1" dirty="0">
                <a:solidFill>
                  <a:srgbClr val="FF0000"/>
                </a:solidFill>
                <a:effectLst>
                  <a:outerShdw blurRad="55004" dist="50800" dir="5400000" algn="tl">
                    <a:srgbClr val="000000">
                      <a:alpha val="33000"/>
                    </a:srgbClr>
                  </a:outerShdw>
                </a:effectLst>
              </a:rPr>
            </a:br>
            <a:r>
              <a:rPr lang="en-GB" sz="5300" b="1" dirty="0">
                <a:solidFill>
                  <a:srgbClr val="0070C0"/>
                </a:solidFill>
                <a:effectLst>
                  <a:outerShdw blurRad="55004" dist="50800" dir="5400000" algn="tl">
                    <a:srgbClr val="000000">
                      <a:alpha val="33000"/>
                    </a:srgbClr>
                  </a:outerShdw>
                </a:effectLst>
              </a:rPr>
              <a:t>Specific</a:t>
            </a:r>
            <a:r>
              <a:rPr lang="en-GB" b="1" dirty="0">
                <a:solidFill>
                  <a:srgbClr val="0070C0"/>
                </a:solidFill>
                <a:effectLst>
                  <a:outerShdw blurRad="55004" dist="50800" dir="5400000" algn="tl">
                    <a:srgbClr val="000000">
                      <a:alpha val="33000"/>
                    </a:srgbClr>
                  </a:outerShdw>
                </a:effectLst>
              </a:rPr>
              <a:t> </a:t>
            </a:r>
            <a:r>
              <a:rPr lang="en-GB" sz="5300" b="1" dirty="0">
                <a:solidFill>
                  <a:srgbClr val="0070C0"/>
                </a:solidFill>
                <a:effectLst>
                  <a:outerShdw blurRad="55004" dist="50800" dir="5400000" algn="tl">
                    <a:srgbClr val="000000">
                      <a:alpha val="33000"/>
                    </a:srgbClr>
                  </a:outerShdw>
                </a:effectLst>
              </a:rPr>
              <a:t>Areas </a:t>
            </a:r>
            <a:r>
              <a:rPr lang="en-GB" dirty="0"/>
              <a:t/>
            </a:r>
            <a:br>
              <a:rPr lang="en-GB" dirty="0"/>
            </a:br>
            <a:endParaRPr lang="en-GB" dirty="0"/>
          </a:p>
        </p:txBody>
      </p:sp>
      <p:sp>
        <p:nvSpPr>
          <p:cNvPr id="6" name="Text Box 2"/>
          <p:cNvSpPr txBox="1">
            <a:spLocks noChangeArrowheads="1"/>
          </p:cNvSpPr>
          <p:nvPr/>
        </p:nvSpPr>
        <p:spPr bwMode="auto">
          <a:xfrm>
            <a:off x="143762" y="634978"/>
            <a:ext cx="5254842" cy="5496450"/>
          </a:xfrm>
          <a:prstGeom prst="rect">
            <a:avLst/>
          </a:prstGeom>
          <a:solidFill>
            <a:srgbClr val="99FF99"/>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Literacy</a:t>
            </a:r>
          </a:p>
          <a:p>
            <a:pPr>
              <a:spcAft>
                <a:spcPts val="1000"/>
              </a:spcAft>
            </a:pPr>
            <a:r>
              <a:rPr lang="en-GB" sz="1200" dirty="0">
                <a:latin typeface="Comic Sans MS" pitchFamily="66" charset="0"/>
                <a:ea typeface="Calibri" panose="020F0502020204030204" pitchFamily="34" charset="0"/>
                <a:cs typeface="Times New Roman" panose="02020603050405020304" pitchFamily="18" charset="0"/>
              </a:rPr>
              <a:t>Children will continue to </a:t>
            </a:r>
            <a:r>
              <a:rPr lang="en-GB" sz="1200" dirty="0" smtClean="0">
                <a:latin typeface="Comic Sans MS" pitchFamily="66" charset="0"/>
                <a:ea typeface="Calibri" panose="020F0502020204030204" pitchFamily="34" charset="0"/>
                <a:cs typeface="Times New Roman" panose="02020603050405020304" pitchFamily="18" charset="0"/>
              </a:rPr>
              <a:t>choose </a:t>
            </a:r>
            <a:r>
              <a:rPr lang="en-GB" sz="1200" dirty="0" smtClean="0">
                <a:latin typeface="Comic Sans MS" pitchFamily="66" charset="0"/>
                <a:ea typeface="Calibri" panose="020F0502020204030204" pitchFamily="34" charset="0"/>
                <a:cs typeface="Times New Roman" panose="02020603050405020304" pitchFamily="18" charset="0"/>
              </a:rPr>
              <a:t>books from our borrow a book </a:t>
            </a:r>
            <a:r>
              <a:rPr lang="en-GB" sz="1200" dirty="0" smtClean="0">
                <a:latin typeface="Comic Sans MS" pitchFamily="66" charset="0"/>
                <a:ea typeface="Calibri" panose="020F0502020204030204" pitchFamily="34" charset="0"/>
                <a:cs typeface="Times New Roman" panose="02020603050405020304" pitchFamily="18" charset="0"/>
              </a:rPr>
              <a:t>library box </a:t>
            </a:r>
            <a:r>
              <a:rPr lang="en-GB" sz="1200" dirty="0">
                <a:latin typeface="Comic Sans MS" pitchFamily="66" charset="0"/>
                <a:ea typeface="Calibri" panose="020F0502020204030204" pitchFamily="34" charset="0"/>
                <a:cs typeface="Times New Roman" panose="02020603050405020304" pitchFamily="18" charset="0"/>
              </a:rPr>
              <a:t>for them to enjoy at home. Please feel free to write any stories, that you share together at home, in your reading records so that we can see how much you are reading at home.</a:t>
            </a:r>
          </a:p>
          <a:p>
            <a:pPr>
              <a:spcAft>
                <a:spcPts val="1000"/>
              </a:spcAft>
            </a:pPr>
            <a:r>
              <a:rPr lang="en-GB" sz="1200" dirty="0">
                <a:effectLst/>
                <a:latin typeface="Comic Sans MS" pitchFamily="66" charset="0"/>
                <a:ea typeface="Calibri" panose="020F0502020204030204" pitchFamily="34" charset="0"/>
                <a:cs typeface="Times New Roman" panose="02020603050405020304" pitchFamily="18" charset="0"/>
              </a:rPr>
              <a:t>Our topic about </a:t>
            </a:r>
            <a:r>
              <a:rPr lang="en-GB" sz="1200" dirty="0" smtClean="0">
                <a:effectLst/>
                <a:latin typeface="Comic Sans MS" pitchFamily="66" charset="0"/>
                <a:ea typeface="Calibri" panose="020F0502020204030204" pitchFamily="34" charset="0"/>
                <a:cs typeface="Times New Roman" panose="02020603050405020304" pitchFamily="18" charset="0"/>
              </a:rPr>
              <a:t>Materials lends </a:t>
            </a:r>
            <a:r>
              <a:rPr lang="en-GB" sz="1200" dirty="0">
                <a:effectLst/>
                <a:latin typeface="Comic Sans MS" pitchFamily="66" charset="0"/>
                <a:ea typeface="Calibri" panose="020F0502020204030204" pitchFamily="34" charset="0"/>
                <a:cs typeface="Times New Roman" panose="02020603050405020304" pitchFamily="18" charset="0"/>
              </a:rPr>
              <a:t>itself nicely to some lovely stories such as </a:t>
            </a:r>
            <a:r>
              <a:rPr lang="en-GB" sz="1200" dirty="0" smtClean="0">
                <a:effectLst/>
                <a:latin typeface="Comic Sans MS" pitchFamily="66" charset="0"/>
                <a:ea typeface="Calibri" panose="020F0502020204030204" pitchFamily="34" charset="0"/>
                <a:cs typeface="Times New Roman" panose="02020603050405020304" pitchFamily="18" charset="0"/>
              </a:rPr>
              <a:t>The Three Little Pigs, Hodge, Podge Lodge and Stanley’s Stick, amongst others.  </a:t>
            </a:r>
            <a:r>
              <a:rPr lang="en-GB" sz="1200" dirty="0">
                <a:effectLst/>
                <a:latin typeface="Comic Sans MS" pitchFamily="66" charset="0"/>
                <a:ea typeface="Calibri" panose="020F0502020204030204" pitchFamily="34" charset="0"/>
                <a:cs typeface="Times New Roman" panose="02020603050405020304" pitchFamily="18" charset="0"/>
              </a:rPr>
              <a:t>We also use non-fiction books to look </a:t>
            </a:r>
            <a:r>
              <a:rPr lang="en-GB" sz="1200" dirty="0" smtClean="0">
                <a:effectLst/>
                <a:latin typeface="Comic Sans MS" pitchFamily="66" charset="0"/>
                <a:ea typeface="Calibri" panose="020F0502020204030204" pitchFamily="34" charset="0"/>
                <a:cs typeface="Times New Roman" panose="02020603050405020304" pitchFamily="18" charset="0"/>
              </a:rPr>
              <a:t>at </a:t>
            </a:r>
            <a:r>
              <a:rPr lang="en-GB" sz="1200" dirty="0">
                <a:effectLst/>
                <a:latin typeface="Comic Sans MS" pitchFamily="66" charset="0"/>
                <a:ea typeface="Calibri" panose="020F0502020204030204" pitchFamily="34" charset="0"/>
                <a:cs typeface="Times New Roman" panose="02020603050405020304" pitchFamily="18" charset="0"/>
              </a:rPr>
              <a:t>different types of </a:t>
            </a:r>
            <a:r>
              <a:rPr lang="en-GB" sz="1200" dirty="0" smtClean="0">
                <a:effectLst/>
                <a:latin typeface="Comic Sans MS" pitchFamily="66" charset="0"/>
                <a:ea typeface="Calibri" panose="020F0502020204030204" pitchFamily="34" charset="0"/>
                <a:cs typeface="Times New Roman" panose="02020603050405020304" pitchFamily="18" charset="0"/>
              </a:rPr>
              <a:t>materials, </a:t>
            </a:r>
            <a:r>
              <a:rPr lang="en-GB" sz="1200" dirty="0">
                <a:effectLst/>
                <a:latin typeface="Comic Sans MS" pitchFamily="66" charset="0"/>
                <a:ea typeface="Calibri" panose="020F0502020204030204" pitchFamily="34" charset="0"/>
                <a:cs typeface="Times New Roman" panose="02020603050405020304" pitchFamily="18" charset="0"/>
              </a:rPr>
              <a:t>and </a:t>
            </a:r>
            <a:r>
              <a:rPr lang="en-GB" sz="1200" dirty="0" smtClean="0">
                <a:effectLst/>
                <a:latin typeface="Comic Sans MS" pitchFamily="66" charset="0"/>
                <a:ea typeface="Calibri" panose="020F0502020204030204" pitchFamily="34" charset="0"/>
                <a:cs typeface="Times New Roman" panose="02020603050405020304" pitchFamily="18" charset="0"/>
              </a:rPr>
              <a:t>how they can be used.</a:t>
            </a:r>
            <a:endParaRPr lang="en-GB" sz="1200" dirty="0">
              <a:effectLst/>
              <a:latin typeface="Comic Sans MS" pitchFamily="66" charset="0"/>
              <a:ea typeface="Calibri" panose="020F0502020204030204" pitchFamily="34" charset="0"/>
              <a:cs typeface="Times New Roman" panose="02020603050405020304" pitchFamily="18" charset="0"/>
            </a:endParaRPr>
          </a:p>
          <a:p>
            <a:r>
              <a:rPr lang="en-GB" sz="1200" dirty="0">
                <a:latin typeface="Comic Sans MS" panose="030F0702030302020204" pitchFamily="66" charset="0"/>
              </a:rPr>
              <a:t>Children continue to enjoy and participate in our daily story time. They are asked what they think might happen next, or how they think the story might end?  Through using big books, children will be able to see that we start reading from left to the right, top to bottom, and we turn one page at a time.  We will also sing lots of songs and enjoy Nursery </a:t>
            </a:r>
            <a:r>
              <a:rPr lang="en-GB" sz="1200" dirty="0" smtClean="0">
                <a:latin typeface="Comic Sans MS" panose="030F0702030302020204" pitchFamily="66" charset="0"/>
              </a:rPr>
              <a:t>rhymes.</a:t>
            </a:r>
          </a:p>
          <a:p>
            <a:endParaRPr lang="en-GB" sz="1200" dirty="0">
              <a:latin typeface="Comic Sans MS" panose="030F0702030302020204" pitchFamily="66" charset="0"/>
            </a:endParaRPr>
          </a:p>
          <a:p>
            <a:r>
              <a:rPr lang="en-GB" sz="1200" dirty="0" smtClean="0">
                <a:latin typeface="Comic Sans MS" panose="030F0702030302020204" pitchFamily="66" charset="0"/>
              </a:rPr>
              <a:t>We will begin to teach the set one sounds using the </a:t>
            </a:r>
            <a:r>
              <a:rPr lang="en-GB" sz="1200" dirty="0">
                <a:latin typeface="Comic Sans MS" panose="030F0702030302020204" pitchFamily="66" charset="0"/>
              </a:rPr>
              <a:t>Read Write Inc. </a:t>
            </a:r>
            <a:r>
              <a:rPr lang="en-GB" sz="1200" dirty="0" smtClean="0">
                <a:latin typeface="Comic Sans MS" panose="030F0702030302020204" pitchFamily="66" charset="0"/>
              </a:rPr>
              <a:t>programme </a:t>
            </a:r>
            <a:r>
              <a:rPr lang="en-GB" sz="1200" dirty="0" smtClean="0">
                <a:latin typeface="Comic Sans MS" panose="030F0702030302020204" pitchFamily="66" charset="0"/>
              </a:rPr>
              <a:t>and </a:t>
            </a:r>
            <a:r>
              <a:rPr lang="en-GB" sz="1200" dirty="0" smtClean="0">
                <a:latin typeface="Comic Sans MS" panose="030F0702030302020204" pitchFamily="66" charset="0"/>
              </a:rPr>
              <a:t>the children will be taught how to say, write and recognise each letter. </a:t>
            </a:r>
            <a:endParaRPr lang="en-GB" sz="1200" u="sng"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7" name="Text Box 2"/>
          <p:cNvSpPr txBox="1">
            <a:spLocks noChangeArrowheads="1"/>
          </p:cNvSpPr>
          <p:nvPr/>
        </p:nvSpPr>
        <p:spPr bwMode="auto">
          <a:xfrm>
            <a:off x="6543412" y="748837"/>
            <a:ext cx="5077331" cy="5913546"/>
          </a:xfrm>
          <a:prstGeom prst="rect">
            <a:avLst/>
          </a:prstGeom>
          <a:solidFill>
            <a:srgbClr val="FFCC99"/>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Mathematics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Comic Sans MS" panose="030F0702030302020204" pitchFamily="66" charset="0"/>
              </a:rPr>
              <a:t>The children will begin to focus on numbers </a:t>
            </a:r>
            <a:r>
              <a:rPr lang="en-GB" sz="1200" dirty="0" smtClean="0">
                <a:latin typeface="Comic Sans MS" panose="030F0702030302020204" pitchFamily="66" charset="0"/>
              </a:rPr>
              <a:t>3, 4 </a:t>
            </a:r>
            <a:r>
              <a:rPr lang="en-GB" sz="1200" dirty="0">
                <a:latin typeface="Comic Sans MS" panose="030F0702030302020204" pitchFamily="66" charset="0"/>
              </a:rPr>
              <a:t>and </a:t>
            </a:r>
            <a:r>
              <a:rPr lang="en-GB" sz="1200" dirty="0" smtClean="0">
                <a:latin typeface="Comic Sans MS" panose="030F0702030302020204" pitchFamily="66" charset="0"/>
              </a:rPr>
              <a:t>5, </a:t>
            </a:r>
            <a:r>
              <a:rPr lang="en-GB" sz="1200" dirty="0">
                <a:latin typeface="Comic Sans MS" panose="030F0702030302020204" pitchFamily="66" charset="0"/>
              </a:rPr>
              <a:t>developing a strong knowledge of these numbers being able to recognise, write, count and subitise. </a:t>
            </a:r>
          </a:p>
          <a:p>
            <a:r>
              <a:rPr lang="en-GB" sz="1200" dirty="0" smtClean="0">
                <a:latin typeface="Comic Sans MS" panose="030F0702030302020204" pitchFamily="66" charset="0"/>
              </a:rPr>
              <a:t>Children are taught how to show these numbers in various forms for example 4 apples could be placed like they are shown on a dice or 4 in a vertical line etc.  We also learn about the composition of the number such as how we can make 4, and we learn to recognise the numeral.  Children are also encouraged to say how many items they can see without counting them (subitise). </a:t>
            </a:r>
          </a:p>
          <a:p>
            <a:endParaRPr lang="en-GB" sz="1200" dirty="0" smtClean="0">
              <a:latin typeface="Comic Sans MS" panose="030F0702030302020204" pitchFamily="66" charset="0"/>
            </a:endParaRPr>
          </a:p>
          <a:p>
            <a:r>
              <a:rPr lang="en-GB" sz="1200" dirty="0" smtClean="0">
                <a:latin typeface="Comic Sans MS" panose="030F0702030302020204" pitchFamily="66" charset="0"/>
              </a:rPr>
              <a:t>While reading Stanley’s stick children play with sticks and look at different sizes, using vocabulary such as short, long, tall, small.  </a:t>
            </a:r>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smtClean="0">
                <a:latin typeface="Comic Sans MS" panose="030F0702030302020204" pitchFamily="66" charset="0"/>
              </a:rPr>
              <a:t>Much </a:t>
            </a:r>
            <a:r>
              <a:rPr lang="en-GB" sz="1200" dirty="0">
                <a:latin typeface="Comic Sans MS" panose="030F0702030302020204" pitchFamily="66" charset="0"/>
              </a:rPr>
              <a:t>of your children’s mathematical development will take place through practical activities such as games using dice, counting objects or actions, using dominoes, number and shape puzzles, construction using shape and many other resources.  </a:t>
            </a:r>
            <a:endParaRPr lang="en-GB" sz="1200" dirty="0" smtClean="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The following online games are very good for the children to use to consolidate their knowledge on size and counting. </a:t>
            </a:r>
          </a:p>
          <a:p>
            <a:endParaRPr lang="en-GB" sz="1200" dirty="0">
              <a:latin typeface="Comic Sans MS" panose="030F0702030302020204" pitchFamily="66" charset="0"/>
            </a:endParaRPr>
          </a:p>
          <a:p>
            <a:r>
              <a:rPr lang="en-GB" sz="1200" dirty="0">
                <a:latin typeface="Comic Sans MS" panose="030F0702030302020204" pitchFamily="66" charset="0"/>
                <a:hlinkClick r:id="rId2"/>
              </a:rPr>
              <a:t>https://www.topmarks.co.uk/maths-games/3-5-years/measures</a:t>
            </a:r>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hlinkClick r:id="rId3"/>
              </a:rPr>
              <a:t>Learning to Count up to 15 with Teddy Numbers Interactive Maths Game (topmarks.co.uk)</a:t>
            </a:r>
            <a:endParaRPr lang="en-GB" sz="1200" dirty="0"/>
          </a:p>
          <a:p>
            <a:endParaRPr lang="en-GB" sz="1200" dirty="0"/>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9" name="Picture 7" descr="C:\Users\edelaloye\AppData\Local\Microsoft\Windows\Temporary Internet Files\Content.IE5\MKA7DVLM\numbers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49" y="195327"/>
            <a:ext cx="1924515" cy="90879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edelaloye\AppData\Local\Microsoft\Windows\Temporary Internet Files\Content.IE5\VCVSOW3W\bigbiggerbiggest[1].png"/>
          <p:cNvPicPr>
            <a:picLocks noChangeAspect="1" noChangeArrowheads="1"/>
          </p:cNvPicPr>
          <p:nvPr/>
        </p:nvPicPr>
        <p:blipFill rotWithShape="1">
          <a:blip r:embed="rId5">
            <a:extLst>
              <a:ext uri="{28A0092B-C50C-407E-A947-70E740481C1C}">
                <a14:useLocalDpi xmlns:a14="http://schemas.microsoft.com/office/drawing/2010/main" val="0"/>
              </a:ext>
            </a:extLst>
          </a:blip>
          <a:srcRect r="4183"/>
          <a:stretch/>
        </p:blipFill>
        <p:spPr bwMode="auto">
          <a:xfrm>
            <a:off x="8784541" y="5671516"/>
            <a:ext cx="1807821" cy="8752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0CCF0442-FBBD-47CD-8DBD-3E7F58D3B46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3484325" y="4916014"/>
            <a:ext cx="1583786" cy="1511004"/>
          </a:xfrm>
          <a:prstGeom prst="rect">
            <a:avLst/>
          </a:prstGeom>
        </p:spPr>
      </p:pic>
      <p:sp>
        <p:nvSpPr>
          <p:cNvPr id="5" name="TextBox 4">
            <a:extLst>
              <a:ext uri="{FF2B5EF4-FFF2-40B4-BE49-F238E27FC236}">
                <a16:creationId xmlns="" xmlns:a16="http://schemas.microsoft.com/office/drawing/2014/main" id="{F40EFE97-9CA5-48DD-9C74-64CBA24A4B9A}"/>
              </a:ext>
            </a:extLst>
          </p:cNvPr>
          <p:cNvSpPr txBox="1"/>
          <p:nvPr/>
        </p:nvSpPr>
        <p:spPr>
          <a:xfrm>
            <a:off x="3484325" y="6847495"/>
            <a:ext cx="1583786" cy="507831"/>
          </a:xfrm>
          <a:prstGeom prst="rect">
            <a:avLst/>
          </a:prstGeom>
          <a:noFill/>
        </p:spPr>
        <p:txBody>
          <a:bodyPr wrap="square" rtlCol="0">
            <a:spAutoFit/>
          </a:bodyPr>
          <a:lstStyle/>
          <a:p>
            <a:r>
              <a:rPr lang="en-GB" sz="900" dirty="0">
                <a:hlinkClick r:id="rId8" tooltip="https://gsouto-digitalteacher.blogspot.com/2015/03/international-childrens-book-day-2015.html"/>
              </a:rPr>
              <a:t>This Photo</a:t>
            </a:r>
            <a:r>
              <a:rPr lang="en-GB" sz="900" dirty="0"/>
              <a:t> by Unknown Author is licensed under </a:t>
            </a:r>
            <a:r>
              <a:rPr lang="en-GB" sz="900" dirty="0">
                <a:hlinkClick r:id="rId9" tooltip="https://creativecommons.org/licenses/by-nc-nd/3.0/"/>
              </a:rPr>
              <a:t>CC BY-NC-ND</a:t>
            </a:r>
            <a:endParaRPr lang="en-GB" sz="900" dirty="0"/>
          </a:p>
        </p:txBody>
      </p:sp>
    </p:spTree>
    <p:extLst>
      <p:ext uri="{BB962C8B-B14F-4D97-AF65-F5344CB8AC3E}">
        <p14:creationId xmlns:p14="http://schemas.microsoft.com/office/powerpoint/2010/main" val="410431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75477" y="391523"/>
            <a:ext cx="4023507" cy="5673612"/>
          </a:xfrm>
          <a:prstGeom prst="rect">
            <a:avLst/>
          </a:prstGeom>
          <a:solidFill>
            <a:srgbClr val="99FFCC"/>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Understanding the world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Comic Sans MS" panose="030F0702030302020204" pitchFamily="66" charset="0"/>
              </a:rPr>
              <a:t>This term we will be exploring </a:t>
            </a:r>
            <a:r>
              <a:rPr lang="en-GB" sz="1200" dirty="0" smtClean="0">
                <a:latin typeface="Comic Sans MS" panose="030F0702030302020204" pitchFamily="66" charset="0"/>
              </a:rPr>
              <a:t>materials. </a:t>
            </a:r>
            <a:r>
              <a:rPr lang="en-GB" sz="1200" dirty="0">
                <a:latin typeface="Comic Sans MS" panose="030F0702030302020204" pitchFamily="66" charset="0"/>
              </a:rPr>
              <a:t>We will talk a lot about the different types of </a:t>
            </a:r>
            <a:r>
              <a:rPr lang="en-GB" sz="1200" dirty="0" smtClean="0">
                <a:latin typeface="Comic Sans MS" panose="030F0702030302020204" pitchFamily="66" charset="0"/>
              </a:rPr>
              <a:t>materials and what we can use them for.  We look at different materials in our environment and consider why that material was used.</a:t>
            </a:r>
            <a:endParaRPr lang="en-GB" sz="1200" dirty="0">
              <a:latin typeface="Comic Sans MS" panose="030F0702030302020204" pitchFamily="66" charset="0"/>
            </a:endParaRPr>
          </a:p>
          <a:p>
            <a:r>
              <a:rPr lang="en-GB" sz="1200" dirty="0">
                <a:latin typeface="Comic Sans MS" panose="030F0702030302020204" pitchFamily="66" charset="0"/>
              </a:rPr>
              <a:t>We will also be </a:t>
            </a:r>
            <a:r>
              <a:rPr lang="en-GB" sz="1200" dirty="0" smtClean="0">
                <a:latin typeface="Comic Sans MS" panose="030F0702030302020204" pitchFamily="66" charset="0"/>
              </a:rPr>
              <a:t>talking </a:t>
            </a:r>
            <a:r>
              <a:rPr lang="en-GB" sz="1200" dirty="0">
                <a:latin typeface="Comic Sans MS" panose="030F0702030302020204" pitchFamily="66" charset="0"/>
              </a:rPr>
              <a:t>about the season of </a:t>
            </a:r>
            <a:r>
              <a:rPr lang="en-GB" sz="1200" dirty="0" smtClean="0">
                <a:latin typeface="Comic Sans MS" panose="030F0702030302020204" pitchFamily="66" charset="0"/>
              </a:rPr>
              <a:t>Winter.</a:t>
            </a:r>
          </a:p>
          <a:p>
            <a:r>
              <a:rPr lang="en-GB" sz="1200" dirty="0" smtClean="0">
                <a:latin typeface="Comic Sans MS" panose="030F0702030302020204" pitchFamily="66" charset="0"/>
              </a:rPr>
              <a:t>We discuss the weather and the conditions, using ice to experiment with. We look at what type of housing would use ice and where we might find igloos. </a:t>
            </a:r>
          </a:p>
          <a:p>
            <a:r>
              <a:rPr lang="en-GB" sz="1200" dirty="0" smtClean="0">
                <a:latin typeface="Comic Sans MS" panose="030F0702030302020204" pitchFamily="66" charset="0"/>
              </a:rPr>
              <a:t>Linked to this we look after our class cuddly penguin which hatches from an egg in our Nursery, and learn about where he may live. </a:t>
            </a:r>
          </a:p>
          <a:p>
            <a:r>
              <a:rPr lang="en-GB" sz="1200" dirty="0" smtClean="0">
                <a:latin typeface="Comic Sans MS" panose="030F0702030302020204" pitchFamily="66" charset="0"/>
              </a:rPr>
              <a:t>Linked to our story The Three Little Pigs, we look at where we live and many different types of homes such as flats, bungalows, boat houses, and consider what they maybe made from. </a:t>
            </a:r>
            <a:endParaRPr lang="en-GB" sz="1200" dirty="0">
              <a:latin typeface="Comic Sans MS" panose="030F0702030302020204" pitchFamily="66" charset="0"/>
            </a:endParaRPr>
          </a:p>
          <a:p>
            <a:r>
              <a:rPr lang="en-GB" sz="1200" dirty="0">
                <a:latin typeface="Comic Sans MS" panose="030F0702030302020204" pitchFamily="66" charset="0"/>
              </a:rPr>
              <a:t>We will have lots of time to discuss family traditions and how everybody celebrated Christmas with their </a:t>
            </a:r>
            <a:r>
              <a:rPr lang="en-GB" sz="1200" dirty="0" smtClean="0">
                <a:latin typeface="Comic Sans MS" panose="030F0702030302020204" pitchFamily="66" charset="0"/>
              </a:rPr>
              <a:t>families, </a:t>
            </a:r>
            <a:r>
              <a:rPr lang="en-GB" sz="1200" dirty="0">
                <a:latin typeface="Comic Sans MS" panose="030F0702030302020204" pitchFamily="66" charset="0"/>
              </a:rPr>
              <a:t>as well as </a:t>
            </a:r>
            <a:r>
              <a:rPr lang="en-GB" sz="1200" dirty="0" smtClean="0">
                <a:latin typeface="Comic Sans MS" panose="030F0702030302020204" pitchFamily="66" charset="0"/>
              </a:rPr>
              <a:t>learning about celebrations such as  </a:t>
            </a:r>
            <a:r>
              <a:rPr lang="en-GB" sz="1200" dirty="0">
                <a:latin typeface="Comic Sans MS" panose="030F0702030302020204" pitchFamily="66" charset="0"/>
              </a:rPr>
              <a:t>Chinese New </a:t>
            </a:r>
            <a:r>
              <a:rPr lang="en-GB" sz="1200" dirty="0" smtClean="0">
                <a:latin typeface="Comic Sans MS" panose="030F0702030302020204" pitchFamily="66" charset="0"/>
              </a:rPr>
              <a:t>Year, Pancake Day, and Valentines day. </a:t>
            </a:r>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5" name="Text Box 2"/>
          <p:cNvSpPr txBox="1">
            <a:spLocks noChangeArrowheads="1"/>
          </p:cNvSpPr>
          <p:nvPr/>
        </p:nvSpPr>
        <p:spPr bwMode="auto">
          <a:xfrm>
            <a:off x="4617335" y="139231"/>
            <a:ext cx="3686810" cy="4355131"/>
          </a:xfrm>
          <a:prstGeom prst="rect">
            <a:avLst/>
          </a:prstGeom>
          <a:solidFill>
            <a:srgbClr val="8064A2">
              <a:lumMod val="40000"/>
              <a:lumOff val="60000"/>
            </a:srgb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600" u="sng" dirty="0">
                <a:effectLst/>
                <a:latin typeface="Comic Sans MS" panose="030F0702030302020204" pitchFamily="66" charset="0"/>
                <a:ea typeface="Calibri" panose="020F0502020204030204" pitchFamily="34" charset="0"/>
                <a:cs typeface="Times New Roman" panose="02020603050405020304" pitchFamily="18" charset="0"/>
              </a:rPr>
              <a:t>Religious Education</a:t>
            </a:r>
          </a:p>
          <a:p>
            <a:r>
              <a:rPr lang="en-GB" sz="1200" dirty="0" smtClean="0">
                <a:latin typeface="Comic Sans MS" panose="030F0702030302020204" pitchFamily="66" charset="0"/>
              </a:rPr>
              <a:t>The children will learn about how the 3 wise men visited baby Jesus. </a:t>
            </a:r>
          </a:p>
          <a:p>
            <a:r>
              <a:rPr lang="en-GB" sz="1200" dirty="0" smtClean="0">
                <a:latin typeface="Comic Sans MS" panose="030F0702030302020204" pitchFamily="66" charset="0"/>
              </a:rPr>
              <a:t>We use gospel stories such as Jesus asking the children to come to him, and Jesus feeding the 5000, to show how he is a friend to us all, and how we can learn from him and be more like him. </a:t>
            </a:r>
          </a:p>
          <a:p>
            <a:endParaRPr lang="en-GB" sz="1200" dirty="0">
              <a:latin typeface="Comic Sans MS" panose="030F0702030302020204" pitchFamily="66" charset="0"/>
            </a:endParaRPr>
          </a:p>
          <a:p>
            <a:r>
              <a:rPr lang="en-GB" sz="1200" dirty="0" smtClean="0">
                <a:latin typeface="Comic Sans MS" panose="030F0702030302020204" pitchFamily="66" charset="0"/>
              </a:rPr>
              <a:t>Children make fish and bread using malleable resources like clay and play dough, they act out the stories and even make a soup kitchen when thinking about how we can help others and share what we have with others. </a:t>
            </a:r>
          </a:p>
          <a:p>
            <a:endParaRPr lang="en-GB" sz="1200" dirty="0">
              <a:latin typeface="Comic Sans MS" panose="030F0702030302020204" pitchFamily="66" charset="0"/>
            </a:endParaRPr>
          </a:p>
          <a:p>
            <a:r>
              <a:rPr lang="en-GB" sz="1200" dirty="0">
                <a:latin typeface="Comic Sans MS" panose="030F0702030302020204" pitchFamily="66" charset="0"/>
              </a:rPr>
              <a:t>Children will continue to learn their morning, lunchtime and home-time prayers as part of our daily worship.  </a:t>
            </a:r>
            <a:endParaRPr lang="en-GB" sz="1200" dirty="0" smtClean="0">
              <a:latin typeface="Comic Sans MS" panose="030F0702030302020204" pitchFamily="66" charset="0"/>
            </a:endParaRPr>
          </a:p>
          <a:p>
            <a:endParaRPr lang="en-GB" sz="1200" dirty="0">
              <a:latin typeface="Comic Sans MS" panose="030F0702030302020204" pitchFamily="66" charset="0"/>
            </a:endParaRPr>
          </a:p>
          <a:p>
            <a:r>
              <a:rPr lang="en-GB" sz="1200" dirty="0" smtClean="0">
                <a:latin typeface="Comic Sans MS" panose="030F0702030302020204" pitchFamily="66" charset="0"/>
              </a:rPr>
              <a:t>We </a:t>
            </a:r>
            <a:r>
              <a:rPr lang="en-GB" sz="1200" dirty="0">
                <a:latin typeface="Comic Sans MS" panose="030F0702030302020204" pitchFamily="66" charset="0"/>
              </a:rPr>
              <a:t>will learn about, and celebrate St Valentine as part of our Valentine's day activities. </a:t>
            </a:r>
          </a:p>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8621744" y="391523"/>
            <a:ext cx="3176252" cy="5896778"/>
          </a:xfrm>
          <a:prstGeom prst="rect">
            <a:avLst/>
          </a:prstGeom>
          <a:solidFill>
            <a:srgbClr val="FF99CC"/>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800" u="sng" dirty="0">
                <a:effectLst/>
                <a:latin typeface="Comic Sans MS" panose="030F0702030302020204" pitchFamily="66" charset="0"/>
                <a:ea typeface="Calibri" panose="020F0502020204030204" pitchFamily="34" charset="0"/>
                <a:cs typeface="Times New Roman" panose="02020603050405020304" pitchFamily="18" charset="0"/>
              </a:rPr>
              <a:t>Expressive art and design</a:t>
            </a:r>
          </a:p>
          <a:p>
            <a:r>
              <a:rPr lang="en-GB" sz="1200" dirty="0">
                <a:latin typeface="Comic Sans MS" panose="030F0702030302020204" pitchFamily="66" charset="0"/>
              </a:rPr>
              <a:t>While children have a range of resources to build and design from freely, they will be questioned about their choices and prompted to assess their progress and development in the task.  From here they can continue or change the way they are working or the tools and equipment they are using.  They will be encouraged to develop their own ideas and explain why they have chosen the materials they have. </a:t>
            </a:r>
          </a:p>
          <a:p>
            <a:r>
              <a:rPr lang="en-GB" sz="1200" dirty="0">
                <a:latin typeface="Comic Sans MS" panose="030F0702030302020204" pitchFamily="66" charset="0"/>
              </a:rPr>
              <a:t>Role play and small world play will be modelled and children will be encouraged to bring their own experiences into their play as well as using their imaginations.</a:t>
            </a:r>
          </a:p>
          <a:p>
            <a:r>
              <a:rPr lang="en-GB" sz="1200" dirty="0">
                <a:latin typeface="Comic Sans MS" panose="030F0702030302020204" pitchFamily="66" charset="0"/>
              </a:rPr>
              <a:t>Mark making tools are available to children all day and they are gradually encouraged to explain their drawings and marks, and add more detail, for example to show emotions or movement.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Users\PClark\AppData\Local\Microsoft\Windows\Temporary Internet Files\Content.IE5\74XY6LM2\MC900432569[1].png"/>
          <p:cNvPicPr/>
          <p:nvPr/>
        </p:nvPicPr>
        <p:blipFill>
          <a:blip r:embed="rId3">
            <a:extLst>
              <a:ext uri="{28A0092B-C50C-407E-A947-70E740481C1C}">
                <a14:useLocalDpi xmlns:a14="http://schemas.microsoft.com/office/drawing/2010/main" val="0"/>
              </a:ext>
            </a:extLst>
          </a:blip>
          <a:srcRect/>
          <a:stretch>
            <a:fillRect/>
          </a:stretch>
        </p:blipFill>
        <p:spPr bwMode="auto">
          <a:xfrm>
            <a:off x="3428066" y="-83318"/>
            <a:ext cx="1030469" cy="949682"/>
          </a:xfrm>
          <a:prstGeom prst="rect">
            <a:avLst/>
          </a:prstGeom>
          <a:noFill/>
          <a:ln>
            <a:noFill/>
          </a:ln>
        </p:spPr>
      </p:pic>
      <p:pic>
        <p:nvPicPr>
          <p:cNvPr id="8" name="Picture 7" descr="C:\Users\cforrest\AppData\Local\Microsoft\Windows\Temporary Internet Files\Content.IE5\OMJL24QJ\MC900361646[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7107" y="4654912"/>
            <a:ext cx="969098" cy="1207014"/>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3743" y="4885718"/>
            <a:ext cx="1595887" cy="1179417"/>
          </a:xfrm>
          <a:prstGeom prst="ellipse">
            <a:avLst/>
          </a:prstGeom>
          <a:ln>
            <a:noFill/>
          </a:ln>
          <a:effectLst>
            <a:softEdge rad="112500"/>
          </a:effectLst>
        </p:spPr>
      </p:pic>
      <p:pic>
        <p:nvPicPr>
          <p:cNvPr id="11" name="Picture 10">
            <a:extLst>
              <a:ext uri="{FF2B5EF4-FFF2-40B4-BE49-F238E27FC236}">
                <a16:creationId xmlns="" xmlns:a16="http://schemas.microsoft.com/office/drawing/2014/main" id="{F66FEB5F-1BB7-48C5-B7C5-CE986C153AD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8798111" y="5258419"/>
            <a:ext cx="1231641" cy="923731"/>
          </a:xfrm>
          <a:prstGeom prst="rect">
            <a:avLst/>
          </a:prstGeom>
        </p:spPr>
      </p:pic>
      <p:pic>
        <p:nvPicPr>
          <p:cNvPr id="14" name="Picture 13">
            <a:extLst>
              <a:ext uri="{FF2B5EF4-FFF2-40B4-BE49-F238E27FC236}">
                <a16:creationId xmlns="" xmlns:a16="http://schemas.microsoft.com/office/drawing/2014/main" id="{925C01B0-2C12-4C68-9A55-82EE464DD33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363582" y="4823889"/>
            <a:ext cx="1768244" cy="1179611"/>
          </a:xfrm>
          <a:prstGeom prst="rect">
            <a:avLst/>
          </a:prstGeom>
        </p:spPr>
      </p:pic>
    </p:spTree>
    <p:extLst>
      <p:ext uri="{BB962C8B-B14F-4D97-AF65-F5344CB8AC3E}">
        <p14:creationId xmlns:p14="http://schemas.microsoft.com/office/powerpoint/2010/main" val="229232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5995321" y="1215539"/>
            <a:ext cx="5793501" cy="2213461"/>
          </a:xfrm>
          <a:prstGeom prst="rect">
            <a:avLst/>
          </a:prstGeom>
          <a:solidFill>
            <a:srgbClr val="B3A2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200" dirty="0">
                <a:latin typeface="Comic Sans MS" panose="030F0702030302020204" pitchFamily="66" charset="0"/>
              </a:rPr>
              <a:t>In order to support your child with their learning, it would be useful if you could:</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Comic Sans MS" panose="030F0702030302020204" pitchFamily="66" charset="0"/>
            </a:endParaRPr>
          </a:p>
          <a:p>
            <a:pPr marL="171450" lvl="0" indent="-171450">
              <a:buFont typeface="Arial" panose="020B0604020202020204" pitchFamily="34" charset="0"/>
              <a:buChar char="•"/>
            </a:pPr>
            <a:r>
              <a:rPr lang="en-GB" sz="1200" dirty="0" smtClean="0">
                <a:latin typeface="Comic Sans MS" panose="030F0702030302020204" pitchFamily="66" charset="0"/>
              </a:rPr>
              <a:t>Look </a:t>
            </a:r>
            <a:r>
              <a:rPr lang="en-GB" sz="1200" dirty="0">
                <a:latin typeface="Comic Sans MS" panose="030F0702030302020204" pitchFamily="66" charset="0"/>
              </a:rPr>
              <a:t>for shapes and numbers all around you e.g. if you are walking to the shops you could look for door numbers, car registration plate, street signs etc. </a:t>
            </a:r>
            <a:endParaRPr lang="en-GB" sz="1200" dirty="0" smtClean="0">
              <a:latin typeface="Comic Sans MS" panose="030F0702030302020204" pitchFamily="66" charset="0"/>
            </a:endParaRPr>
          </a:p>
          <a:p>
            <a:pPr lvl="0"/>
            <a:endParaRPr lang="en-GB" sz="1200" dirty="0">
              <a:latin typeface="Comic Sans MS" panose="030F0702030302020204" pitchFamily="66" charset="0"/>
            </a:endParaRPr>
          </a:p>
          <a:p>
            <a:pPr marL="171450" lvl="0" indent="-171450">
              <a:buFont typeface="Arial" panose="020B0604020202020204" pitchFamily="34" charset="0"/>
              <a:buChar char="•"/>
            </a:pPr>
            <a:r>
              <a:rPr lang="en-GB" sz="1200" dirty="0">
                <a:latin typeface="Comic Sans MS" panose="030F0702030302020204" pitchFamily="66" charset="0"/>
              </a:rPr>
              <a:t>If your child starts to write letters or words encourage a correct pencil grip, and if they are writing their name use a capital letter for the first letter only.  </a:t>
            </a:r>
          </a:p>
        </p:txBody>
      </p:sp>
      <p:sp>
        <p:nvSpPr>
          <p:cNvPr id="6" name="Rectangle 3"/>
          <p:cNvSpPr>
            <a:spLocks noChangeArrowheads="1"/>
          </p:cNvSpPr>
          <p:nvPr/>
        </p:nvSpPr>
        <p:spPr bwMode="auto">
          <a:xfrm>
            <a:off x="0" y="-1285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TextBox 12"/>
          <p:cNvSpPr txBox="1"/>
          <p:nvPr/>
        </p:nvSpPr>
        <p:spPr>
          <a:xfrm>
            <a:off x="2883158" y="-61297"/>
            <a:ext cx="6008914" cy="830997"/>
          </a:xfrm>
          <a:prstGeom prst="rect">
            <a:avLst/>
          </a:prstGeom>
          <a:noFill/>
        </p:spPr>
        <p:txBody>
          <a:bodyPr wrap="square" rtlCol="0">
            <a:spAutoFit/>
          </a:bodyPr>
          <a:lstStyle/>
          <a:p>
            <a:pPr algn="ctr"/>
            <a:r>
              <a:rPr lang="en-GB" sz="4800" b="1" dirty="0">
                <a:solidFill>
                  <a:srgbClr val="0070C0"/>
                </a:solidFill>
                <a:effectLst>
                  <a:outerShdw blurRad="55004" dist="50800" dir="5400000" algn="tl">
                    <a:srgbClr val="000000">
                      <a:alpha val="33000"/>
                    </a:srgbClr>
                  </a:outerShdw>
                </a:effectLst>
              </a:rPr>
              <a:t>Additional Information</a:t>
            </a:r>
            <a:endParaRPr lang="en-GB" sz="4800" dirty="0">
              <a:solidFill>
                <a:srgbClr val="0070C0"/>
              </a:solidFill>
            </a:endParaRPr>
          </a:p>
        </p:txBody>
      </p:sp>
      <p:sp>
        <p:nvSpPr>
          <p:cNvPr id="7" name="Text Box 2"/>
          <p:cNvSpPr txBox="1">
            <a:spLocks noChangeArrowheads="1"/>
          </p:cNvSpPr>
          <p:nvPr/>
        </p:nvSpPr>
        <p:spPr bwMode="auto">
          <a:xfrm>
            <a:off x="263896" y="769700"/>
            <a:ext cx="5455770" cy="6027915"/>
          </a:xfrm>
          <a:prstGeom prst="rect">
            <a:avLst/>
          </a:prstGeom>
          <a:solidFill>
            <a:schemeClr val="accent4">
              <a:lumMod val="60000"/>
              <a:lumOff val="4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200" u="sng" dirty="0">
                <a:effectLst/>
                <a:latin typeface="Comic Sans MS" panose="030F0702030302020204" pitchFamily="66" charset="0"/>
                <a:ea typeface="Calibri" panose="020F0502020204030204" pitchFamily="34" charset="0"/>
                <a:cs typeface="Times New Roman" panose="02020603050405020304" pitchFamily="18" charset="0"/>
              </a:rPr>
              <a:t>Useful Information</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1200" u="sng" dirty="0">
                <a:effectLst/>
                <a:latin typeface="Comic Sans MS" panose="030F0702030302020204" pitchFamily="66" charset="0"/>
                <a:ea typeface="Calibri" panose="020F0502020204030204" pitchFamily="34" charset="0"/>
                <a:cs typeface="Times New Roman" panose="02020603050405020304" pitchFamily="18" charset="0"/>
              </a:rPr>
              <a:t>Nursery times</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Morning: 9.00 until 12.00 midday</a:t>
            </a: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Afternoon: 12.00 until 3.00 pm</a:t>
            </a: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Full time: 9.00 – 3.00 pm</a:t>
            </a:r>
          </a:p>
          <a:p>
            <a:pPr>
              <a:lnSpc>
                <a:spcPct val="115000"/>
              </a:lnSpc>
              <a:spcAft>
                <a:spcPts val="10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Early Birds Club: 8.30-9.00am</a:t>
            </a: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Sunset Owls Club: </a:t>
            </a:r>
            <a:r>
              <a:rPr lang="en-GB" sz="1200" dirty="0" smtClean="0">
                <a:latin typeface="Comic Sans MS" panose="030F0702030302020204" pitchFamily="66" charset="0"/>
                <a:ea typeface="Calibri" panose="020F0502020204030204" pitchFamily="34" charset="0"/>
                <a:cs typeface="Times New Roman" panose="02020603050405020304" pitchFamily="18" charset="0"/>
              </a:rPr>
              <a:t>3.00-3.30pm</a:t>
            </a:r>
          </a:p>
          <a:p>
            <a:pPr>
              <a:lnSpc>
                <a:spcPct val="115000"/>
              </a:lnSpc>
              <a:spcAft>
                <a:spcPts val="1000"/>
              </a:spcAft>
            </a:pPr>
            <a:r>
              <a:rPr lang="en-GB" sz="1200" dirty="0" smtClean="0">
                <a:latin typeface="Comic Sans MS" panose="030F0702030302020204" pitchFamily="66" charset="0"/>
                <a:ea typeface="Calibri" panose="020F0502020204030204" pitchFamily="34" charset="0"/>
                <a:cs typeface="Times New Roman" panose="02020603050405020304" pitchFamily="18" charset="0"/>
              </a:rPr>
              <a:t>Additional wrap around care is available through </a:t>
            </a:r>
            <a:r>
              <a:rPr lang="en-GB" sz="1200" dirty="0" smtClean="0">
                <a:latin typeface="Comic Sans MS" panose="030F0702030302020204" pitchFamily="66" charset="0"/>
                <a:ea typeface="Calibri" panose="020F0502020204030204" pitchFamily="34" charset="0"/>
                <a:cs typeface="Times New Roman" panose="02020603050405020304" pitchFamily="18" charset="0"/>
                <a:hlinkClick r:id="rId2"/>
              </a:rPr>
              <a:t>Julie.lynch@hfcs.org.uk</a:t>
            </a:r>
            <a:r>
              <a:rPr lang="en-GB" sz="1200" dirty="0" smtClean="0">
                <a:latin typeface="Comic Sans MS" panose="030F0702030302020204" pitchFamily="66" charset="0"/>
                <a:ea typeface="Calibri" panose="020F0502020204030204" pitchFamily="34" charset="0"/>
                <a:cs typeface="Times New Roman" panose="02020603050405020304" pitchFamily="18" charset="0"/>
              </a:rPr>
              <a:t> for the following hours: </a:t>
            </a:r>
          </a:p>
          <a:p>
            <a:pPr>
              <a:lnSpc>
                <a:spcPct val="115000"/>
              </a:lnSpc>
              <a:spcAft>
                <a:spcPts val="1000"/>
              </a:spcAft>
            </a:pPr>
            <a:r>
              <a:rPr lang="en-GB" sz="1200" dirty="0" smtClean="0">
                <a:latin typeface="Comic Sans MS" panose="030F0702030302020204" pitchFamily="66" charset="0"/>
                <a:ea typeface="Calibri" panose="020F0502020204030204" pitchFamily="34" charset="0"/>
                <a:cs typeface="Times New Roman" panose="02020603050405020304" pitchFamily="18" charset="0"/>
              </a:rPr>
              <a:t>Rising Robins: 7.45am – 9am </a:t>
            </a:r>
          </a:p>
          <a:p>
            <a:pPr>
              <a:lnSpc>
                <a:spcPct val="115000"/>
              </a:lnSpc>
              <a:spcAft>
                <a:spcPts val="1000"/>
              </a:spcAft>
            </a:pPr>
            <a:r>
              <a:rPr lang="en-GB" sz="1200" dirty="0" smtClean="0">
                <a:latin typeface="Comic Sans MS" panose="030F0702030302020204" pitchFamily="66" charset="0"/>
                <a:ea typeface="Calibri" panose="020F0502020204030204" pitchFamily="34" charset="0"/>
                <a:cs typeface="Times New Roman" panose="02020603050405020304" pitchFamily="18" charset="0"/>
              </a:rPr>
              <a:t>Sleepy Sparrows: 3pm - 4.30pm or 3pm – 5.45pm </a:t>
            </a:r>
          </a:p>
          <a:p>
            <a:pPr>
              <a:lnSpc>
                <a:spcPct val="115000"/>
              </a:lnSpc>
              <a:spcAft>
                <a:spcPts val="1000"/>
              </a:spcAft>
            </a:pPr>
            <a:r>
              <a:rPr lang="en-GB" sz="1200" u="sng" dirty="0" smtClean="0">
                <a:effectLst/>
                <a:latin typeface="Comic Sans MS" panose="030F0702030302020204" pitchFamily="66" charset="0"/>
                <a:ea typeface="Calibri" panose="020F0502020204030204" pitchFamily="34" charset="0"/>
                <a:cs typeface="Times New Roman" panose="02020603050405020304" pitchFamily="18" charset="0"/>
              </a:rPr>
              <a:t>Blue </a:t>
            </a:r>
            <a:r>
              <a:rPr lang="en-GB" sz="1200" u="sng" dirty="0">
                <a:effectLst/>
                <a:latin typeface="Comic Sans MS" panose="030F0702030302020204" pitchFamily="66" charset="0"/>
                <a:ea typeface="Calibri" panose="020F0502020204030204" pitchFamily="34" charset="0"/>
                <a:cs typeface="Times New Roman" panose="02020603050405020304" pitchFamily="18" charset="0"/>
              </a:rPr>
              <a:t>School bags</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The children’s blue school bags need to come into school every day.</a:t>
            </a:r>
          </a:p>
          <a:p>
            <a:pPr>
              <a:lnSpc>
                <a:spcPct val="115000"/>
              </a:lnSpc>
              <a:spcAft>
                <a:spcPts val="10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Our lending library is set up and reading diaries will be checked every Monday.</a:t>
            </a:r>
          </a:p>
          <a:p>
            <a:pPr>
              <a:lnSpc>
                <a:spcPct val="115000"/>
              </a:lnSpc>
              <a:spcAft>
                <a:spcPts val="10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We will also provide you with a weekly ‘Go Home Sheet’ that will explain everything we have learnt in that week and for you to support children's learning at home</a:t>
            </a:r>
            <a:r>
              <a:rPr lang="en-GB" sz="1200" dirty="0" smtClean="0">
                <a:latin typeface="Comic Sans MS" panose="030F0702030302020204" pitchFamily="66" charset="0"/>
                <a:ea typeface="Calibri" panose="020F0502020204030204" pitchFamily="34" charset="0"/>
                <a:cs typeface="Times New Roman" panose="02020603050405020304" pitchFamily="18" charset="0"/>
              </a:rPr>
              <a:t>.</a:t>
            </a:r>
          </a:p>
          <a:p>
            <a:pPr>
              <a:lnSpc>
                <a:spcPct val="115000"/>
              </a:lnSpc>
              <a:spcAft>
                <a:spcPts val="1000"/>
              </a:spcAft>
            </a:pPr>
            <a:r>
              <a:rPr lang="en-GB" sz="1200" dirty="0" smtClean="0">
                <a:latin typeface="Comic Sans MS" panose="030F0702030302020204" pitchFamily="66" charset="0"/>
                <a:ea typeface="Calibri" panose="020F0502020204030204" pitchFamily="34" charset="0"/>
                <a:cs typeface="Times New Roman" panose="02020603050405020304" pitchFamily="18" charset="0"/>
              </a:rPr>
              <a:t>Links to support the teaching of phonics will be added to the schools newsletter.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Comic Sans MS" panose="030F0702030302020204" pitchFamily="66"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5995321" y="3914096"/>
            <a:ext cx="5793501" cy="1455421"/>
          </a:xfrm>
          <a:prstGeom prst="rect">
            <a:avLst/>
          </a:prstGeom>
          <a:solidFill>
            <a:srgbClr val="75E363"/>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200" u="sng"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Important dates for the diary</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solidFill>
                  <a:srgbClr val="FF0000"/>
                </a:solidFill>
                <a:latin typeface="Comic Sans MS" panose="030F0702030302020204" pitchFamily="66" charset="0"/>
              </a:rPr>
              <a:t>19</a:t>
            </a:r>
            <a:r>
              <a:rPr lang="en-GB" sz="1200" baseline="30000" dirty="0" smtClean="0">
                <a:solidFill>
                  <a:srgbClr val="FF0000"/>
                </a:solidFill>
                <a:latin typeface="Comic Sans MS" panose="030F0702030302020204" pitchFamily="66" charset="0"/>
              </a:rPr>
              <a:t>th</a:t>
            </a:r>
            <a:r>
              <a:rPr lang="en-GB" sz="1200" dirty="0" smtClean="0">
                <a:solidFill>
                  <a:srgbClr val="FF0000"/>
                </a:solidFill>
                <a:latin typeface="Comic Sans MS" panose="030F0702030302020204" pitchFamily="66" charset="0"/>
              </a:rPr>
              <a:t> </a:t>
            </a:r>
            <a:r>
              <a:rPr lang="en-GB" sz="1200" dirty="0" smtClean="0">
                <a:solidFill>
                  <a:srgbClr val="FF0000"/>
                </a:solidFill>
                <a:latin typeface="Comic Sans MS" panose="030F0702030302020204" pitchFamily="66" charset="0"/>
              </a:rPr>
              <a:t>January</a:t>
            </a:r>
            <a:r>
              <a:rPr lang="en-GB" sz="1200" dirty="0">
                <a:solidFill>
                  <a:srgbClr val="FF0000"/>
                </a:solidFill>
                <a:latin typeface="Comic Sans MS" panose="030F0702030302020204" pitchFamily="66" charset="0"/>
              </a:rPr>
              <a:t>: INSET DAY: No Nursery</a:t>
            </a:r>
          </a:p>
          <a:p>
            <a:r>
              <a:rPr lang="en-GB" sz="1200" dirty="0" smtClean="0">
                <a:solidFill>
                  <a:srgbClr val="FF0000"/>
                </a:solidFill>
                <a:latin typeface="Comic Sans MS" panose="030F0702030302020204" pitchFamily="66" charset="0"/>
              </a:rPr>
              <a:t>10</a:t>
            </a:r>
            <a:r>
              <a:rPr lang="en-GB" sz="1200" baseline="30000" dirty="0" smtClean="0">
                <a:solidFill>
                  <a:srgbClr val="FF0000"/>
                </a:solidFill>
                <a:latin typeface="Comic Sans MS" panose="030F0702030302020204" pitchFamily="66" charset="0"/>
              </a:rPr>
              <a:t>th</a:t>
            </a:r>
            <a:r>
              <a:rPr lang="en-GB" sz="1200" dirty="0" smtClean="0">
                <a:solidFill>
                  <a:srgbClr val="FF0000"/>
                </a:solidFill>
                <a:latin typeface="Comic Sans MS" panose="030F0702030302020204" pitchFamily="66" charset="0"/>
              </a:rPr>
              <a:t> </a:t>
            </a:r>
            <a:r>
              <a:rPr lang="en-GB" sz="1200" dirty="0" smtClean="0">
                <a:solidFill>
                  <a:srgbClr val="FF0000"/>
                </a:solidFill>
                <a:latin typeface="Comic Sans MS" panose="030F0702030302020204" pitchFamily="66" charset="0"/>
              </a:rPr>
              <a:t>February: </a:t>
            </a:r>
            <a:r>
              <a:rPr lang="en-GB" sz="1200" dirty="0">
                <a:solidFill>
                  <a:srgbClr val="FF0000"/>
                </a:solidFill>
                <a:latin typeface="Comic Sans MS" panose="030F0702030302020204" pitchFamily="66" charset="0"/>
              </a:rPr>
              <a:t>Stay and Play (</a:t>
            </a:r>
            <a:r>
              <a:rPr lang="en-GB" sz="1200" dirty="0" smtClean="0">
                <a:solidFill>
                  <a:srgbClr val="FF0000"/>
                </a:solidFill>
                <a:latin typeface="Comic Sans MS" panose="030F0702030302020204" pitchFamily="66" charset="0"/>
              </a:rPr>
              <a:t>11.15-11.45am </a:t>
            </a:r>
            <a:r>
              <a:rPr lang="en-GB" sz="1200" dirty="0">
                <a:solidFill>
                  <a:srgbClr val="FF0000"/>
                </a:solidFill>
                <a:latin typeface="Comic Sans MS" panose="030F0702030302020204" pitchFamily="66" charset="0"/>
              </a:rPr>
              <a:t>&amp; </a:t>
            </a:r>
            <a:r>
              <a:rPr lang="en-GB" sz="1200" dirty="0" smtClean="0">
                <a:solidFill>
                  <a:srgbClr val="FF0000"/>
                </a:solidFill>
                <a:latin typeface="Comic Sans MS" panose="030F0702030302020204" pitchFamily="66" charset="0"/>
              </a:rPr>
              <a:t>2.15-2.45pm</a:t>
            </a:r>
            <a:r>
              <a:rPr lang="en-GB" sz="1200" dirty="0">
                <a:solidFill>
                  <a:srgbClr val="FF0000"/>
                </a:solidFill>
                <a:latin typeface="Comic Sans MS" panose="030F0702030302020204" pitchFamily="66" charset="0"/>
              </a:rPr>
              <a:t>)</a:t>
            </a:r>
          </a:p>
          <a:p>
            <a:r>
              <a:rPr lang="en-GB" sz="1200" dirty="0" smtClean="0">
                <a:solidFill>
                  <a:srgbClr val="FF0000"/>
                </a:solidFill>
                <a:latin typeface="Comic Sans MS" panose="030F0702030302020204" pitchFamily="66" charset="0"/>
              </a:rPr>
              <a:t>16</a:t>
            </a:r>
            <a:r>
              <a:rPr lang="en-GB" sz="1200" baseline="30000" dirty="0" smtClean="0">
                <a:solidFill>
                  <a:srgbClr val="FF0000"/>
                </a:solidFill>
                <a:latin typeface="Comic Sans MS" panose="030F0702030302020204" pitchFamily="66" charset="0"/>
              </a:rPr>
              <a:t>th</a:t>
            </a:r>
            <a:r>
              <a:rPr lang="en-GB" sz="1200" dirty="0" smtClean="0">
                <a:solidFill>
                  <a:srgbClr val="FF0000"/>
                </a:solidFill>
                <a:latin typeface="Comic Sans MS" panose="030F0702030302020204" pitchFamily="66" charset="0"/>
              </a:rPr>
              <a:t> February-20</a:t>
            </a:r>
            <a:r>
              <a:rPr lang="en-GB" sz="1200" baseline="30000" dirty="0" smtClean="0">
                <a:solidFill>
                  <a:srgbClr val="FF0000"/>
                </a:solidFill>
                <a:latin typeface="Comic Sans MS" panose="030F0702030302020204" pitchFamily="66" charset="0"/>
              </a:rPr>
              <a:t>th</a:t>
            </a:r>
            <a:r>
              <a:rPr lang="en-GB" sz="1200" dirty="0" smtClean="0">
                <a:solidFill>
                  <a:srgbClr val="FF0000"/>
                </a:solidFill>
                <a:latin typeface="Comic Sans MS" panose="030F0702030302020204" pitchFamily="66" charset="0"/>
              </a:rPr>
              <a:t> February</a:t>
            </a:r>
            <a:r>
              <a:rPr lang="en-GB" sz="1200" dirty="0">
                <a:solidFill>
                  <a:srgbClr val="FF0000"/>
                </a:solidFill>
                <a:latin typeface="Comic Sans MS" panose="030F0702030302020204" pitchFamily="66" charset="0"/>
              </a:rPr>
              <a:t>: Half </a:t>
            </a:r>
            <a:r>
              <a:rPr lang="en-GB" sz="1200" dirty="0" smtClean="0">
                <a:solidFill>
                  <a:srgbClr val="FF0000"/>
                </a:solidFill>
                <a:latin typeface="Comic Sans MS" panose="030F0702030302020204" pitchFamily="66" charset="0"/>
              </a:rPr>
              <a:t>Term</a:t>
            </a:r>
          </a:p>
          <a:p>
            <a:endParaRPr lang="en-GB" sz="1200" dirty="0">
              <a:solidFill>
                <a:srgbClr val="FF0000"/>
              </a:solidFill>
              <a:latin typeface="Comic Sans MS" panose="030F0702030302020204" pitchFamily="66" charset="0"/>
            </a:endParaRPr>
          </a:p>
          <a:p>
            <a:pPr marL="342900" lvl="0" indent="-342900">
              <a:lnSpc>
                <a:spcPct val="115000"/>
              </a:lnSpc>
              <a:spcAft>
                <a:spcPts val="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228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1657</Words>
  <Application>Microsoft Office PowerPoint</Application>
  <PresentationFormat>Widescreen</PresentationFormat>
  <Paragraphs>149</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Comic Sans MS</vt:lpstr>
      <vt:lpstr>Symbol</vt:lpstr>
      <vt:lpstr>Times New Roman</vt:lpstr>
      <vt:lpstr>Office Theme</vt:lpstr>
      <vt:lpstr>Nursery  Lent term 1 Curriculum map  </vt:lpstr>
      <vt:lpstr> Prime areas </vt:lpstr>
      <vt:lpstr> Specific Areas  </vt:lpstr>
      <vt:lpstr>PowerPoint Presentation</vt:lpstr>
      <vt:lpstr>PowerPoint Presentation</vt:lpstr>
    </vt:vector>
  </TitlesOfParts>
  <Company>TEST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Class Summer Term 1 Curriculum map</dc:title>
  <dc:creator>Elizabeth  Delaloye</dc:creator>
  <cp:lastModifiedBy>Clare Forrest</cp:lastModifiedBy>
  <cp:revision>91</cp:revision>
  <dcterms:created xsi:type="dcterms:W3CDTF">2018-04-20T09:04:05Z</dcterms:created>
  <dcterms:modified xsi:type="dcterms:W3CDTF">2026-01-08T16:25:56Z</dcterms:modified>
</cp:coreProperties>
</file>